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256" r:id="rId2"/>
    <p:sldId id="317" r:id="rId3"/>
    <p:sldId id="314" r:id="rId4"/>
    <p:sldId id="315" r:id="rId5"/>
    <p:sldId id="258" r:id="rId6"/>
    <p:sldId id="269" r:id="rId7"/>
    <p:sldId id="260" r:id="rId8"/>
    <p:sldId id="274" r:id="rId9"/>
    <p:sldId id="259" r:id="rId10"/>
    <p:sldId id="261" r:id="rId11"/>
    <p:sldId id="262" r:id="rId12"/>
    <p:sldId id="288" r:id="rId13"/>
    <p:sldId id="263" r:id="rId14"/>
    <p:sldId id="287" r:id="rId15"/>
    <p:sldId id="325" r:id="rId16"/>
    <p:sldId id="326" r:id="rId17"/>
    <p:sldId id="279" r:id="rId18"/>
    <p:sldId id="342" r:id="rId19"/>
    <p:sldId id="301" r:id="rId20"/>
    <p:sldId id="344" r:id="rId21"/>
    <p:sldId id="343" r:id="rId22"/>
    <p:sldId id="337" r:id="rId23"/>
    <p:sldId id="341" r:id="rId24"/>
    <p:sldId id="329" r:id="rId25"/>
    <p:sldId id="264" r:id="rId26"/>
    <p:sldId id="334" r:id="rId27"/>
    <p:sldId id="323" r:id="rId28"/>
    <p:sldId id="340" r:id="rId29"/>
    <p:sldId id="338" r:id="rId30"/>
    <p:sldId id="339" r:id="rId31"/>
    <p:sldId id="311" r:id="rId32"/>
    <p:sldId id="319" r:id="rId33"/>
    <p:sldId id="320" r:id="rId34"/>
    <p:sldId id="316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3C3DE"/>
    <a:srgbClr val="F9B3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286" autoAdjust="0"/>
    <p:restoredTop sz="92245" autoAdjust="0"/>
  </p:normalViewPr>
  <p:slideViewPr>
    <p:cSldViewPr snapToGrid="0">
      <p:cViewPr varScale="1">
        <p:scale>
          <a:sx n="68" d="100"/>
          <a:sy n="68" d="100"/>
        </p:scale>
        <p:origin x="49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748F28-FB8A-4C10-8E0D-1A114C5A7386}" type="datetimeFigureOut">
              <a:rPr lang="en-IN" smtClean="0"/>
              <a:t>17-11-2024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F9C876-EC74-4222-8E81-691442E53F2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085924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F9C876-EC74-4222-8E81-691442E53F2C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229226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F9C876-EC74-4222-8E81-691442E53F2C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823082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F9C876-EC74-4222-8E81-691442E53F2C}" type="slidenum">
              <a:rPr lang="en-IN" smtClean="0"/>
              <a:t>17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39891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F9C876-EC74-4222-8E81-691442E53F2C}" type="slidenum">
              <a:rPr lang="en-IN" smtClean="0"/>
              <a:t>20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909652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F9C876-EC74-4222-8E81-691442E53F2C}" type="slidenum">
              <a:rPr lang="en-IN" smtClean="0"/>
              <a:t>31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231329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097C6-9818-544D-3439-D561846165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D2924D0-490A-C403-91FE-073FD0BF52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F2B2E8-FB85-868D-C71A-AEA3773136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86CAD7-22F2-4470-BDC8-F964D9428DEA}" type="datetime1">
              <a:rPr lang="en-IN" smtClean="0"/>
              <a:t>17-11-2024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F746B4-9F70-1299-79D3-2AF0D03D97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83D76B-9FF3-2BBD-4B24-C8BFDFA1D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78BD5-7D9A-449E-A5D5-32559DAA178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617628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48B3CF-612E-7277-E9CA-1788AD275C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86008D-4F0C-A42C-614A-4566DFCF54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010B95-FD72-2E29-ED11-3B3F6C16C6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40BF88-5A1D-4307-B4F4-C019E69EB19A}" type="datetime1">
              <a:rPr lang="en-IN" smtClean="0"/>
              <a:t>17-11-2024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DCDF2B-42A6-05A3-57A2-5EC9D697D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626783-BCD1-0899-8033-20F108590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78BD5-7D9A-449E-A5D5-32559DAA178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010118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390667A-14BA-1613-06F8-1373D19A2F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BAA730-B519-6519-BC06-ED6A4A72AB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322478-6DCA-126B-3C76-F2C05DBB26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2404A-D83E-43E4-9E14-5B3D0C6691D7}" type="datetime1">
              <a:rPr lang="en-IN" smtClean="0"/>
              <a:t>17-11-2024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2E678B-B326-7D06-DE19-00F9B1FDB1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0892AC-98E8-5C54-FE13-99C289EBB2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78BD5-7D9A-449E-A5D5-32559DAA178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252716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7A1587-A5EF-D895-5AEB-36FF419F9A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B501B1-4B6D-286A-1AAC-A7A9FE6837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2D47D8-3478-AA00-EB69-2CD7C27B0E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2CE4D-5C24-4C0E-9653-C41A39E01E9F}" type="datetime1">
              <a:rPr lang="en-IN" smtClean="0"/>
              <a:t>17-11-2024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52DAF2-228B-BEF6-D374-BC72A53A74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85B307-1D83-931D-7DBE-E348D77389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78BD5-7D9A-449E-A5D5-32559DAA178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870291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C80507-9B8A-5B0E-7779-35A6292A2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8F965A-28F8-84B4-1A50-E2E0939DE2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897535-6E48-1B0E-1BB9-F5CBAB5ADE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A3DCBA-CC62-411C-8665-997151F828A0}" type="datetime1">
              <a:rPr lang="en-IN" smtClean="0"/>
              <a:t>17-11-2024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BBFD9B-3462-B686-D275-CA80290529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ED7A95-FBCE-C842-6239-AA452C03E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78BD5-7D9A-449E-A5D5-32559DAA178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250749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356ABC-C56E-1E27-E339-84DB7A590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CB82D7-5B1C-ECAF-82FE-1888D84C71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C44737-2E9F-FE57-5312-658FA20990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529AD0-5658-D5B2-D969-9AB9509A02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F7BAD0-5272-4B76-B161-01EB278B3FE0}" type="datetime1">
              <a:rPr lang="en-IN" smtClean="0"/>
              <a:t>17-11-2024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83464D-45ED-BBB9-D447-2EEA633EA4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CD47EA-EE33-95F2-4208-132AB88CA0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78BD5-7D9A-449E-A5D5-32559DAA178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137172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B1AF4-58EA-1337-BAF0-3C146A16D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70D126-7751-706E-2076-84748ECF0B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5D1F41-5D07-8E1B-E8AE-E4060C3012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C704D1C-EE23-017D-1EF9-D75B38065A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2C8BBF4-4AEE-F1C0-4F8C-37A68C587F6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D6BA00-1397-F4BD-6C08-60FED25E8E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483B4-876C-4F5F-8DF7-B6DDA9D91667}" type="datetime1">
              <a:rPr lang="en-IN" smtClean="0"/>
              <a:t>17-11-2024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605A076-EC68-C163-53EB-16BAB62A2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B4B68F-6C33-24EC-2C2A-52C193A49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78BD5-7D9A-449E-A5D5-32559DAA178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827332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859B75-9403-FBBE-0E44-CF376FECA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721370E-D0BD-1A60-E14D-16B079EF3A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4C747-5F06-4A2A-B0F6-98DFD790CD64}" type="datetime1">
              <a:rPr lang="en-IN" smtClean="0"/>
              <a:t>17-11-2024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09DA34-D33E-99F5-F5A1-CCC0DA0FC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F5B570-DBD2-80A2-0595-F871860B5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78BD5-7D9A-449E-A5D5-32559DAA178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947625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A2C2BB5-ED6B-33A0-4449-CBC636862B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0A6F0-537A-4E16-9669-2F1B74725C2A}" type="datetime1">
              <a:rPr lang="en-IN" smtClean="0"/>
              <a:t>17-11-2024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2082975-817D-D615-1436-D27FAA745C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0485C3-AB3C-CEE4-546F-464C630A3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78BD5-7D9A-449E-A5D5-32559DAA178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250273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2ABD9B-D0C9-3F51-D735-9060E8F22B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05353F-ED2A-84E3-0ECD-97BF081D6A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51FC9E-942F-6BD8-21B4-FE6D7BC06C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BA0B41-3E1B-D5D8-9150-117F47852F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BBF69-2E51-452B-83BB-A3A013901BFC}" type="datetime1">
              <a:rPr lang="en-IN" smtClean="0"/>
              <a:t>17-11-2024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08DC0B-DAF9-C088-9D79-58C303163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1493FA-03AC-EE2B-C119-735522760D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78BD5-7D9A-449E-A5D5-32559DAA178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833224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AE59A4-5D5A-D494-D244-B78A0D8D4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566B48A-A187-29E9-F75D-980CC9D67C1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AAAA0A-FE84-08C2-5461-91D2D4896A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BE9470-409A-E650-4FDC-6B1F39F432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D4487-C228-4D9A-AE85-C285E079C1BE}" type="datetime1">
              <a:rPr lang="en-IN" smtClean="0"/>
              <a:t>17-11-2024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3C1637-E408-EF39-EDBE-78459EEF20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CCD65B-B282-D77C-899C-85979BFC5B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78BD5-7D9A-449E-A5D5-32559DAA178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992696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CAA305B-AD74-1779-927B-52736EFAAA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5C20FA-C8B1-89C9-FC13-7C600CE5A8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FBE68C-319A-B007-F02A-CD7BB002B3B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763F39-9B96-4BEB-BE20-FB670EAD036D}" type="datetime1">
              <a:rPr lang="en-IN" smtClean="0"/>
              <a:t>17-11-2024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89768B-CEF9-3F04-004D-6F951AE77E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8A0819-287C-C725-8DCE-CA6E387683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478BD5-7D9A-449E-A5D5-32559DAA178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017374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6.png"/><Relationship Id="rId4" Type="http://schemas.openxmlformats.org/officeDocument/2006/relationships/notesSlide" Target="../notesSlides/notesSlide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20809E-4A1A-3C89-CD18-34B534EB85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57008" y="1641334"/>
            <a:ext cx="9477983" cy="1011677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 fontScale="90000"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 BIT Vedic Multiplier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0ED3A76-F528-D0DD-A77F-2AEE92CDE725}"/>
              </a:ext>
            </a:extLst>
          </p:cNvPr>
          <p:cNvSpPr/>
          <p:nvPr/>
        </p:nvSpPr>
        <p:spPr>
          <a:xfrm>
            <a:off x="252919" y="204281"/>
            <a:ext cx="11644009" cy="6356932"/>
          </a:xfrm>
          <a:prstGeom prst="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Google Shape;128;p29">
            <a:extLst>
              <a:ext uri="{FF2B5EF4-FFF2-40B4-BE49-F238E27FC236}">
                <a16:creationId xmlns:a16="http://schemas.microsoft.com/office/drawing/2014/main" id="{B8F642BC-7FE6-19A1-4E47-A7D35B8CC5D5}"/>
              </a:ext>
            </a:extLst>
          </p:cNvPr>
          <p:cNvSpPr txBox="1"/>
          <p:nvPr/>
        </p:nvSpPr>
        <p:spPr>
          <a:xfrm>
            <a:off x="6200224" y="3666307"/>
            <a:ext cx="4436799" cy="1538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 panose="020B0604020202020204"/>
              <a:buChar char="●"/>
              <a:defRPr sz="1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○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■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●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○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■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●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○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■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285750" indent="-285750" algn="ctr">
              <a:lnSpc>
                <a:spcPct val="100000"/>
              </a:lnSpc>
              <a:spcBef>
                <a:spcPts val="300"/>
              </a:spcBef>
              <a:buClr>
                <a:schemeClr val="dk1"/>
              </a:buClr>
              <a:buSzPts val="1500"/>
              <a:buNone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IN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Presented by</a:t>
            </a:r>
          </a:p>
          <a:p>
            <a:pPr marL="285750" indent="-285750" algn="ctr">
              <a:lnSpc>
                <a:spcPct val="100000"/>
              </a:lnSpc>
              <a:spcBef>
                <a:spcPts val="300"/>
              </a:spcBef>
              <a:buClr>
                <a:schemeClr val="dk1"/>
              </a:buClr>
              <a:buSzPts val="1500"/>
              <a:buNone/>
            </a:pPr>
            <a:r>
              <a:rPr lang="en-I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SAHIL YADAV </a:t>
            </a:r>
            <a:r>
              <a:rPr lang="en-IN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[20ECE1039]</a:t>
            </a:r>
          </a:p>
          <a:p>
            <a:pPr marL="285750" indent="-285750" algn="ctr">
              <a:lnSpc>
                <a:spcPct val="100000"/>
              </a:lnSpc>
              <a:spcBef>
                <a:spcPts val="300"/>
              </a:spcBef>
              <a:buClr>
                <a:schemeClr val="dk1"/>
              </a:buClr>
              <a:buSzPts val="1500"/>
              <a:buNone/>
            </a:pPr>
            <a:r>
              <a:rPr lang="en-I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RAUSHAN KUMAR </a:t>
            </a:r>
            <a:r>
              <a:rPr lang="en-IN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[20ECE1042</a:t>
            </a: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</a:p>
        </p:txBody>
      </p:sp>
      <p:sp>
        <p:nvSpPr>
          <p:cNvPr id="6" name="Google Shape;129;p29">
            <a:extLst>
              <a:ext uri="{FF2B5EF4-FFF2-40B4-BE49-F238E27FC236}">
                <a16:creationId xmlns:a16="http://schemas.microsoft.com/office/drawing/2014/main" id="{3315526F-EE85-9C2F-0D97-019E09050F89}"/>
              </a:ext>
            </a:extLst>
          </p:cNvPr>
          <p:cNvSpPr txBox="1"/>
          <p:nvPr/>
        </p:nvSpPr>
        <p:spPr>
          <a:xfrm>
            <a:off x="1852234" y="3561752"/>
            <a:ext cx="2700310" cy="837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en-GB" sz="2000" b="1" dirty="0">
                <a:solidFill>
                  <a:schemeClr val="dk1"/>
                </a:solidFill>
                <a:latin typeface="Times New Roman" panose="02020603050405020304" pitchFamily="18" charset="0"/>
                <a:ea typeface="Times New Roman" panose="02020603050405020304"/>
                <a:cs typeface="Times New Roman" panose="02020603050405020304" pitchFamily="18" charset="0"/>
                <a:sym typeface="Times New Roman" panose="02020603050405020304"/>
              </a:rPr>
              <a:t>VLSI Lab-EC403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Times New Roman" panose="02020603050405020304" pitchFamily="18" charset="0"/>
                <a:ea typeface="Times New Roman" panose="02020603050405020304"/>
                <a:cs typeface="Times New Roman" panose="02020603050405020304" pitchFamily="18" charset="0"/>
                <a:sym typeface="Times New Roman" panose="02020603050405020304"/>
              </a:rPr>
              <a:t>U</a:t>
            </a:r>
            <a:r>
              <a:rPr lang="en-GB" sz="2000" dirty="0">
                <a:solidFill>
                  <a:schemeClr val="dk1"/>
                </a:solidFill>
                <a:latin typeface="Times New Roman" panose="02020603050405020304" pitchFamily="18" charset="0"/>
                <a:ea typeface="Times New Roman" panose="02020603050405020304"/>
                <a:cs typeface="Times New Roman" panose="02020603050405020304" pitchFamily="18" charset="0"/>
                <a:sym typeface="Times New Roman" panose="02020603050405020304"/>
              </a:rPr>
              <a:t>nder the supervison of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en-GB" sz="2000" b="1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Times New Roman" panose="02020603050405020304"/>
                <a:cs typeface="Times New Roman" panose="02020603050405020304" pitchFamily="18" charset="0"/>
                <a:sym typeface="Times New Roman" panose="02020603050405020304"/>
              </a:rPr>
              <a:t>Dr .Vasantha MH</a:t>
            </a:r>
          </a:p>
          <a:p>
            <a:pPr marL="0" marR="0" lvl="0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endParaRPr sz="2000" b="0" i="0" u="none" strike="noStrike" cap="none" dirty="0">
              <a:solidFill>
                <a:schemeClr val="dk1"/>
              </a:solidFill>
              <a:latin typeface="Times New Roman" panose="02020603050405020304" pitchFamily="18" charset="0"/>
              <a:ea typeface="Times New Roman" panose="02020603050405020304"/>
              <a:cs typeface="Times New Roman" panose="02020603050405020304" pitchFamily="18" charset="0"/>
              <a:sym typeface="Times New Roman" panose="02020603050405020304"/>
            </a:endParaRPr>
          </a:p>
          <a:p>
            <a:pPr marL="0" marR="0" lvl="0" indent="0" algn="l" rtl="0">
              <a:lnSpc>
                <a:spcPct val="70000"/>
              </a:lnSpc>
              <a:spcBef>
                <a:spcPts val="900"/>
              </a:spcBef>
              <a:spcAft>
                <a:spcPts val="0"/>
              </a:spcAft>
              <a:buNone/>
            </a:pPr>
            <a:endParaRPr sz="2000" b="0" i="0" u="none" strike="noStrike" cap="none" dirty="0">
              <a:solidFill>
                <a:schemeClr val="dk1"/>
              </a:solidFill>
              <a:latin typeface="Times New Roman" panose="02020603050405020304" pitchFamily="18" charset="0"/>
              <a:ea typeface="Times New Roman" panose="02020603050405020304"/>
              <a:cs typeface="Times New Roman" panose="02020603050405020304" pitchFamily="18" charset="0"/>
              <a:sym typeface="Times New Roman" panose="02020603050405020304"/>
            </a:endParaRPr>
          </a:p>
        </p:txBody>
      </p:sp>
      <p:sp>
        <p:nvSpPr>
          <p:cNvPr id="8" name="Google Shape;132;p29">
            <a:extLst>
              <a:ext uri="{FF2B5EF4-FFF2-40B4-BE49-F238E27FC236}">
                <a16:creationId xmlns:a16="http://schemas.microsoft.com/office/drawing/2014/main" id="{B4AD52BF-2754-8058-86C4-FD23ACEA4F03}"/>
              </a:ext>
            </a:extLst>
          </p:cNvPr>
          <p:cNvSpPr txBox="1"/>
          <p:nvPr/>
        </p:nvSpPr>
        <p:spPr>
          <a:xfrm>
            <a:off x="1430757" y="5204822"/>
            <a:ext cx="9019200" cy="692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68550" rIns="68550" bIns="6855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/>
                <a:cs typeface="Times New Roman" panose="02020603050405020304" pitchFamily="18" charset="0"/>
                <a:sym typeface="Times New Roman" panose="02020603050405020304"/>
              </a:rPr>
              <a:t>DEPARTMENT OF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ELECTRONICS AND COMMUNICATION ENGINEERING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17 </a:t>
            </a:r>
            <a:r>
              <a:rPr lang="en-GB" baseline="30000" dirty="0">
                <a:latin typeface="Times New Roman" panose="02020603050405020304" pitchFamily="18" charset="0"/>
                <a:ea typeface="Times New Roman" panose="02020603050405020304"/>
                <a:cs typeface="Times New Roman" panose="02020603050405020304" pitchFamily="18" charset="0"/>
                <a:sym typeface="Times New Roman" panose="02020603050405020304"/>
              </a:rPr>
              <a:t>nd</a:t>
            </a:r>
            <a:r>
              <a:rPr lang="en-GB" dirty="0">
                <a:latin typeface="Times New Roman" panose="02020603050405020304" pitchFamily="18" charset="0"/>
                <a:ea typeface="Times New Roman" panose="02020603050405020304"/>
                <a:cs typeface="Times New Roman" panose="02020603050405020304" pitchFamily="18" charset="0"/>
                <a:sym typeface="Times New Roman" panose="02020603050405020304"/>
              </a:rPr>
              <a:t> November</a:t>
            </a:r>
            <a:r>
              <a:rPr lang="en-GB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/>
                <a:cs typeface="Times New Roman" panose="02020603050405020304" pitchFamily="18" charset="0"/>
                <a:sym typeface="Times New Roman" panose="02020603050405020304"/>
              </a:rPr>
              <a:t> 2024</a:t>
            </a:r>
            <a:endParaRPr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/>
              <a:cs typeface="Times New Roman" panose="02020603050405020304" pitchFamily="18" charset="0"/>
              <a:sym typeface="Times New Roman" panose="02020603050405020304"/>
            </a:endParaRPr>
          </a:p>
        </p:txBody>
      </p:sp>
    </p:spTree>
    <p:extLst>
      <p:ext uri="{BB962C8B-B14F-4D97-AF65-F5344CB8AC3E}">
        <p14:creationId xmlns:p14="http://schemas.microsoft.com/office/powerpoint/2010/main" val="34509162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3FE73-1F61-D55F-0AE1-FC19EF770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4628" y="78689"/>
            <a:ext cx="9929875" cy="1325563"/>
          </a:xfrm>
        </p:spPr>
        <p:txBody>
          <a:bodyPr/>
          <a:lstStyle/>
          <a:p>
            <a:r>
              <a:rPr lang="en-IN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XOR: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1F33442-D56C-1401-B57F-9C029D23E24B}"/>
              </a:ext>
            </a:extLst>
          </p:cNvPr>
          <p:cNvSpPr txBox="1"/>
          <p:nvPr/>
        </p:nvSpPr>
        <p:spPr>
          <a:xfrm>
            <a:off x="4809041" y="423946"/>
            <a:ext cx="26747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Y=</a:t>
            </a:r>
            <a:r>
              <a:rPr lang="en-IN" sz="3200" dirty="0">
                <a:solidFill>
                  <a:srgbClr val="040C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A’</a:t>
            </a:r>
            <a:r>
              <a:rPr lang="en-IN" sz="3200" b="0" i="0" dirty="0">
                <a:solidFill>
                  <a:srgbClr val="040C2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 + AB’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19A357D3-07C8-252C-6A77-6FCD114832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586756"/>
              </p:ext>
            </p:extLst>
          </p:nvPr>
        </p:nvGraphicFramePr>
        <p:xfrm>
          <a:off x="8551366" y="602744"/>
          <a:ext cx="2600715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6905">
                  <a:extLst>
                    <a:ext uri="{9D8B030D-6E8A-4147-A177-3AD203B41FA5}">
                      <a16:colId xmlns:a16="http://schemas.microsoft.com/office/drawing/2014/main" val="168004585"/>
                    </a:ext>
                  </a:extLst>
                </a:gridCol>
                <a:gridCol w="866905">
                  <a:extLst>
                    <a:ext uri="{9D8B030D-6E8A-4147-A177-3AD203B41FA5}">
                      <a16:colId xmlns:a16="http://schemas.microsoft.com/office/drawing/2014/main" val="2872671672"/>
                    </a:ext>
                  </a:extLst>
                </a:gridCol>
                <a:gridCol w="866905">
                  <a:extLst>
                    <a:ext uri="{9D8B030D-6E8A-4147-A177-3AD203B41FA5}">
                      <a16:colId xmlns:a16="http://schemas.microsoft.com/office/drawing/2014/main" val="2974166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40562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08300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72323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29174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5030239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1F9E0417-B08D-806F-2BB1-B9B8F5470720}"/>
              </a:ext>
            </a:extLst>
          </p:cNvPr>
          <p:cNvSpPr/>
          <p:nvPr/>
        </p:nvSpPr>
        <p:spPr>
          <a:xfrm>
            <a:off x="273995" y="363642"/>
            <a:ext cx="11644009" cy="6356932"/>
          </a:xfrm>
          <a:prstGeom prst="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E2BFBF4-0A49-3FC2-9DC3-839E489D3EDB}"/>
                  </a:ext>
                </a:extLst>
              </p:cNvPr>
              <p:cNvSpPr txBox="1"/>
              <p:nvPr/>
            </p:nvSpPr>
            <p:spPr>
              <a:xfrm>
                <a:off x="8590890" y="2951605"/>
                <a:ext cx="2561191" cy="1829668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IN" sz="2400" b="1" dirty="0"/>
                  <a:t>   Delay :</a:t>
                </a:r>
              </a:p>
              <a:p>
                <a:r>
                  <a:rPr lang="en-IN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Ton=0.14ns</a:t>
                </a:r>
              </a:p>
              <a:p>
                <a:r>
                  <a:rPr lang="en-IN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Toff=0.09ns</a:t>
                </a:r>
              </a:p>
              <a:p>
                <a:r>
                  <a:rPr lang="en-IN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T=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𝑇𝑜𝑛</m:t>
                        </m:r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𝑇𝑜𝑓𝑓</m:t>
                        </m:r>
                      </m:num>
                      <m:den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IN" sz="2000" i="1" dirty="0">
                  <a:latin typeface="Times New Roman" panose="02020603050405020304" pitchFamily="18" charset="0"/>
                </a:endParaRPr>
              </a:p>
              <a:p>
                <a:r>
                  <a:rPr lang="en-IN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T=0.11ns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E2BFBF4-0A49-3FC2-9DC3-839E489D3E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0890" y="2951605"/>
                <a:ext cx="2561191" cy="1829668"/>
              </a:xfrm>
              <a:prstGeom prst="rect">
                <a:avLst/>
              </a:prstGeom>
              <a:blipFill>
                <a:blip r:embed="rId2"/>
                <a:stretch>
                  <a:fillRect t="-2318" b="-4636"/>
                </a:stretch>
              </a:blipFill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FE485307-ABB8-4CE0-DBD7-35BF6EA61B48}"/>
              </a:ext>
            </a:extLst>
          </p:cNvPr>
          <p:cNvSpPr txBox="1"/>
          <p:nvPr/>
        </p:nvSpPr>
        <p:spPr>
          <a:xfrm>
            <a:off x="8590890" y="5140193"/>
            <a:ext cx="2521665" cy="83099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2400" b="1" dirty="0"/>
              <a:t>  Transistors:</a:t>
            </a:r>
          </a:p>
          <a:p>
            <a:pPr algn="ctr"/>
            <a:r>
              <a:rPr lang="en-IN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IN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r>
            <a:r>
              <a:rPr lang="en-I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mosfets</a:t>
            </a:r>
            <a:endParaRPr lang="en-IN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F479A1-DCA6-1573-782A-9C05AD125E10}"/>
              </a:ext>
            </a:extLst>
          </p:cNvPr>
          <p:cNvSpPr txBox="1"/>
          <p:nvPr/>
        </p:nvSpPr>
        <p:spPr>
          <a:xfrm>
            <a:off x="2225899" y="6025190"/>
            <a:ext cx="3039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Fig-6 : Schematic of XOR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8B1415-0EAF-19B6-03B1-8876F209AD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78BD5-7D9A-449E-A5D5-32559DAA1789}" type="slidenum">
              <a:rPr lang="en-IN" smtClean="0"/>
              <a:t>10</a:t>
            </a:fld>
            <a:endParaRPr lang="en-I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77EE6DC-E24B-31DA-133D-30586943054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56" t="2315" r="7256" b="2315"/>
          <a:stretch/>
        </p:blipFill>
        <p:spPr>
          <a:xfrm>
            <a:off x="930563" y="1203158"/>
            <a:ext cx="7003759" cy="4495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2340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189DBE-6E2E-4F47-EDBE-C9582B9FD9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010" y="0"/>
            <a:ext cx="9967718" cy="1325563"/>
          </a:xfrm>
        </p:spPr>
        <p:txBody>
          <a:bodyPr/>
          <a:lstStyle/>
          <a:p>
            <a:r>
              <a:rPr lang="en-IN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Half-Adder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BAF3C67-1C6F-5111-772A-48CEF3BC28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04779" y="1172637"/>
            <a:ext cx="5993114" cy="443988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0633214-F102-9968-9BB1-7174F3132028}"/>
              </a:ext>
            </a:extLst>
          </p:cNvPr>
          <p:cNvSpPr txBox="1"/>
          <p:nvPr/>
        </p:nvSpPr>
        <p:spPr>
          <a:xfrm>
            <a:off x="8445729" y="786954"/>
            <a:ext cx="262758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b="0" i="0" dirty="0">
                <a:solidFill>
                  <a:srgbClr val="66666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Sum= </a:t>
            </a:r>
            <a:r>
              <a:rPr lang="en-IN" sz="3200" dirty="0">
                <a:solidFill>
                  <a:srgbClr val="6666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IN" sz="3200" b="0" i="0" dirty="0">
                <a:solidFill>
                  <a:srgbClr val="66666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⊕</a:t>
            </a:r>
            <a:r>
              <a:rPr lang="en-IN" sz="3200" dirty="0">
                <a:solidFill>
                  <a:srgbClr val="6666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IN" sz="3200" b="0" i="0" dirty="0">
                <a:solidFill>
                  <a:srgbClr val="66666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  <a:p>
            <a:r>
              <a:rPr lang="en-IN" sz="3200" b="0" i="0" dirty="0">
                <a:solidFill>
                  <a:srgbClr val="66666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Carry= A*</a:t>
            </a:r>
            <a:r>
              <a:rPr lang="en-IN" sz="3200" dirty="0">
                <a:solidFill>
                  <a:srgbClr val="6666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28D39E3F-1321-519D-A505-A9834D5026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8692973"/>
              </p:ext>
            </p:extLst>
          </p:nvPr>
        </p:nvGraphicFramePr>
        <p:xfrm>
          <a:off x="8427522" y="2358492"/>
          <a:ext cx="2949972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7493">
                  <a:extLst>
                    <a:ext uri="{9D8B030D-6E8A-4147-A177-3AD203B41FA5}">
                      <a16:colId xmlns:a16="http://schemas.microsoft.com/office/drawing/2014/main" val="1952601986"/>
                    </a:ext>
                  </a:extLst>
                </a:gridCol>
                <a:gridCol w="737493">
                  <a:extLst>
                    <a:ext uri="{9D8B030D-6E8A-4147-A177-3AD203B41FA5}">
                      <a16:colId xmlns:a16="http://schemas.microsoft.com/office/drawing/2014/main" val="1574981663"/>
                    </a:ext>
                  </a:extLst>
                </a:gridCol>
                <a:gridCol w="737493">
                  <a:extLst>
                    <a:ext uri="{9D8B030D-6E8A-4147-A177-3AD203B41FA5}">
                      <a16:colId xmlns:a16="http://schemas.microsoft.com/office/drawing/2014/main" val="3669096817"/>
                    </a:ext>
                  </a:extLst>
                </a:gridCol>
                <a:gridCol w="737493">
                  <a:extLst>
                    <a:ext uri="{9D8B030D-6E8A-4147-A177-3AD203B41FA5}">
                      <a16:colId xmlns:a16="http://schemas.microsoft.com/office/drawing/2014/main" val="38208178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Sum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Carry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12734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31813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89040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60162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0111778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42F811B3-4A55-C6F3-56E2-DF3106F37C8C}"/>
              </a:ext>
            </a:extLst>
          </p:cNvPr>
          <p:cNvSpPr/>
          <p:nvPr/>
        </p:nvSpPr>
        <p:spPr>
          <a:xfrm>
            <a:off x="273995" y="364543"/>
            <a:ext cx="11644009" cy="6356932"/>
          </a:xfrm>
          <a:prstGeom prst="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810ADB-A87C-CD5C-7702-5F0E0CFB0969}"/>
              </a:ext>
            </a:extLst>
          </p:cNvPr>
          <p:cNvSpPr txBox="1"/>
          <p:nvPr/>
        </p:nvSpPr>
        <p:spPr>
          <a:xfrm>
            <a:off x="8570629" y="4707012"/>
            <a:ext cx="2663758" cy="83099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2400" b="1" dirty="0"/>
              <a:t>  Transistors:</a:t>
            </a:r>
          </a:p>
          <a:p>
            <a:pPr algn="ctr"/>
            <a:r>
              <a:rPr lang="en-IN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IN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</a:t>
            </a:r>
            <a:r>
              <a:rPr lang="en-I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mosfets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12C34A-C2D1-E5A4-B7C8-1E20FC81DA7D}"/>
              </a:ext>
            </a:extLst>
          </p:cNvPr>
          <p:cNvSpPr txBox="1"/>
          <p:nvPr/>
        </p:nvSpPr>
        <p:spPr>
          <a:xfrm>
            <a:off x="2819377" y="5721478"/>
            <a:ext cx="3192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Fig-9 : Schematic of Half Adder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B887F2-0485-939C-ED8A-B045256B52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78BD5-7D9A-449E-A5D5-32559DAA1789}" type="slidenum">
              <a:rPr lang="en-IN" smtClean="0"/>
              <a:t>11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218519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F8E92-722C-1A8C-A195-84EFF6A0F3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132" y="18255"/>
            <a:ext cx="10515600" cy="1325563"/>
          </a:xfrm>
        </p:spPr>
        <p:txBody>
          <a:bodyPr/>
          <a:lstStyle/>
          <a:p>
            <a:r>
              <a:rPr lang="en-IN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 For Half- Adder: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246A26A-A02E-DDE2-64A8-A1FC206D2A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5132" y="1878459"/>
            <a:ext cx="7824615" cy="332238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507BD6C-BD7E-B3F0-D84F-B3D569802BB8}"/>
              </a:ext>
            </a:extLst>
          </p:cNvPr>
          <p:cNvSpPr/>
          <p:nvPr/>
        </p:nvSpPr>
        <p:spPr>
          <a:xfrm>
            <a:off x="273995" y="346280"/>
            <a:ext cx="11644009" cy="6356932"/>
          </a:xfrm>
          <a:prstGeom prst="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69E4F44-089B-0D42-A05B-CAECD688841B}"/>
                  </a:ext>
                </a:extLst>
              </p:cNvPr>
              <p:cNvSpPr txBox="1"/>
              <p:nvPr/>
            </p:nvSpPr>
            <p:spPr>
              <a:xfrm>
                <a:off x="8933110" y="1441375"/>
                <a:ext cx="2663758" cy="4244111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IN" sz="2400" b="1" dirty="0"/>
                  <a:t>   Delay :</a:t>
                </a:r>
              </a:p>
              <a:p>
                <a:r>
                  <a:rPr lang="en-IN" sz="2400" b="1" dirty="0"/>
                  <a:t>      Sum:</a:t>
                </a:r>
              </a:p>
              <a:p>
                <a:r>
                  <a:rPr lang="en-IN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Ton=0.179ns</a:t>
                </a:r>
              </a:p>
              <a:p>
                <a:r>
                  <a:rPr lang="en-IN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Toff=0.07ns</a:t>
                </a:r>
              </a:p>
              <a:p>
                <a:r>
                  <a:rPr lang="en-IN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T=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𝑇𝑜𝑛</m:t>
                        </m:r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𝑇𝑜𝑓𝑓</m:t>
                        </m:r>
                      </m:num>
                      <m:den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IN" sz="2000" i="1" dirty="0">
                  <a:latin typeface="Times New Roman" panose="02020603050405020304" pitchFamily="18" charset="0"/>
                </a:endParaRPr>
              </a:p>
              <a:p>
                <a:r>
                  <a:rPr lang="en-IN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T=0.35ns</a:t>
                </a:r>
              </a:p>
              <a:p>
                <a:r>
                  <a:rPr lang="en-IN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</a:t>
                </a:r>
                <a:r>
                  <a:rPr lang="en-IN" sz="2400" b="1" dirty="0"/>
                  <a:t>Carry:</a:t>
                </a:r>
              </a:p>
              <a:p>
                <a:r>
                  <a:rPr lang="en-IN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Ton=0.07ns</a:t>
                </a:r>
              </a:p>
              <a:p>
                <a:r>
                  <a:rPr lang="en-IN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Toff=0.06ns</a:t>
                </a:r>
              </a:p>
              <a:p>
                <a:r>
                  <a:rPr lang="en-IN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T=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𝑇𝑜𝑛</m:t>
                        </m:r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𝑇𝑜𝑓𝑓</m:t>
                        </m:r>
                      </m:num>
                      <m:den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IN" sz="2000" i="1" dirty="0">
                  <a:latin typeface="Times New Roman" panose="02020603050405020304" pitchFamily="18" charset="0"/>
                </a:endParaRPr>
              </a:p>
              <a:p>
                <a:r>
                  <a:rPr lang="en-IN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T=0.065ns</a:t>
                </a:r>
              </a:p>
              <a:p>
                <a:endParaRPr lang="en-IN" sz="20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69E4F44-089B-0D42-A05B-CAECD68884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3110" y="1441375"/>
                <a:ext cx="2663758" cy="4244111"/>
              </a:xfrm>
              <a:prstGeom prst="rect">
                <a:avLst/>
              </a:prstGeom>
              <a:blipFill>
                <a:blip r:embed="rId3"/>
                <a:stretch>
                  <a:fillRect t="-1001"/>
                </a:stretch>
              </a:blipFill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599BCA56-760B-64EC-222B-264F4F2A15D3}"/>
              </a:ext>
            </a:extLst>
          </p:cNvPr>
          <p:cNvSpPr txBox="1"/>
          <p:nvPr/>
        </p:nvSpPr>
        <p:spPr>
          <a:xfrm>
            <a:off x="2774731" y="5685486"/>
            <a:ext cx="3415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Fig-10 : Output of Half-Adder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1895A6-5CB5-5F4D-4E1A-EFF091E28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78BD5-7D9A-449E-A5D5-32559DAA1789}" type="slidenum">
              <a:rPr lang="en-IN" smtClean="0"/>
              <a:t>12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053914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E8B26-C186-5C59-3873-446F76E5D8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665" y="0"/>
            <a:ext cx="10011494" cy="1325563"/>
          </a:xfrm>
        </p:spPr>
        <p:txBody>
          <a:bodyPr/>
          <a:lstStyle/>
          <a:p>
            <a:r>
              <a:rPr lang="en-IN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Full Adder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25BB26D-D8F7-A64A-8B01-768D7CE1BE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27" r="8427"/>
          <a:stretch/>
        </p:blipFill>
        <p:spPr>
          <a:xfrm>
            <a:off x="576896" y="1228482"/>
            <a:ext cx="7556658" cy="4415573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B49CB02-B255-FED5-8304-54EBBAC043DD}"/>
              </a:ext>
            </a:extLst>
          </p:cNvPr>
          <p:cNvSpPr txBox="1"/>
          <p:nvPr/>
        </p:nvSpPr>
        <p:spPr>
          <a:xfrm>
            <a:off x="8184933" y="459041"/>
            <a:ext cx="403597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b="0" i="0" dirty="0">
                <a:solidFill>
                  <a:srgbClr val="66666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 = A ⊕</a:t>
            </a:r>
            <a:r>
              <a:rPr lang="en-US" sz="2200" dirty="0" err="1">
                <a:solidFill>
                  <a:srgbClr val="6666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2200" b="0" i="0" dirty="0" err="1">
                <a:solidFill>
                  <a:srgbClr val="66666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⊕Cin</a:t>
            </a:r>
            <a:r>
              <a:rPr lang="en-US" sz="2200" b="0" i="0" dirty="0">
                <a:solidFill>
                  <a:srgbClr val="66666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;  </a:t>
            </a:r>
          </a:p>
          <a:p>
            <a:r>
              <a:rPr lang="en-US" sz="2200" b="0" i="0" dirty="0" err="1">
                <a:solidFill>
                  <a:srgbClr val="66666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Cout</a:t>
            </a:r>
            <a:r>
              <a:rPr lang="en-US" sz="2200" b="0" i="0" dirty="0">
                <a:solidFill>
                  <a:srgbClr val="66666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= (A*</a:t>
            </a:r>
            <a:r>
              <a:rPr lang="en-US" sz="2200" dirty="0">
                <a:solidFill>
                  <a:srgbClr val="6666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2200" b="0" i="0" dirty="0">
                <a:solidFill>
                  <a:srgbClr val="66666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 + (Cin*(</a:t>
            </a:r>
            <a:r>
              <a:rPr lang="en-US" sz="2200" dirty="0">
                <a:solidFill>
                  <a:srgbClr val="6666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2200" b="0" i="0" dirty="0">
                <a:solidFill>
                  <a:srgbClr val="66666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⊕</a:t>
            </a:r>
            <a:r>
              <a:rPr lang="en-US" sz="2200" dirty="0">
                <a:solidFill>
                  <a:srgbClr val="6666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2200" b="0" i="0" dirty="0">
                <a:solidFill>
                  <a:srgbClr val="66666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)).</a:t>
            </a:r>
            <a:endParaRPr lang="en-I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712E2F10-A45F-998E-C202-EEFA18F114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5284767"/>
              </p:ext>
            </p:extLst>
          </p:nvPr>
        </p:nvGraphicFramePr>
        <p:xfrm>
          <a:off x="8274466" y="1611034"/>
          <a:ext cx="3481550" cy="333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6310">
                  <a:extLst>
                    <a:ext uri="{9D8B030D-6E8A-4147-A177-3AD203B41FA5}">
                      <a16:colId xmlns:a16="http://schemas.microsoft.com/office/drawing/2014/main" val="810321041"/>
                    </a:ext>
                  </a:extLst>
                </a:gridCol>
                <a:gridCol w="696310">
                  <a:extLst>
                    <a:ext uri="{9D8B030D-6E8A-4147-A177-3AD203B41FA5}">
                      <a16:colId xmlns:a16="http://schemas.microsoft.com/office/drawing/2014/main" val="3003002368"/>
                    </a:ext>
                  </a:extLst>
                </a:gridCol>
                <a:gridCol w="696310">
                  <a:extLst>
                    <a:ext uri="{9D8B030D-6E8A-4147-A177-3AD203B41FA5}">
                      <a16:colId xmlns:a16="http://schemas.microsoft.com/office/drawing/2014/main" val="4068939008"/>
                    </a:ext>
                  </a:extLst>
                </a:gridCol>
                <a:gridCol w="696310">
                  <a:extLst>
                    <a:ext uri="{9D8B030D-6E8A-4147-A177-3AD203B41FA5}">
                      <a16:colId xmlns:a16="http://schemas.microsoft.com/office/drawing/2014/main" val="3346275419"/>
                    </a:ext>
                  </a:extLst>
                </a:gridCol>
                <a:gridCol w="696310">
                  <a:extLst>
                    <a:ext uri="{9D8B030D-6E8A-4147-A177-3AD203B41FA5}">
                      <a16:colId xmlns:a16="http://schemas.microsoft.com/office/drawing/2014/main" val="233181922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C0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97107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71839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67799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10380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02868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18323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98345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99224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977761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5BAEB6C6-CB7D-528B-2786-33E40EDADE13}"/>
              </a:ext>
            </a:extLst>
          </p:cNvPr>
          <p:cNvSpPr/>
          <p:nvPr/>
        </p:nvSpPr>
        <p:spPr>
          <a:xfrm>
            <a:off x="273995" y="364543"/>
            <a:ext cx="11644009" cy="6356932"/>
          </a:xfrm>
          <a:prstGeom prst="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E5DF9A-F3BF-8804-C674-51C3F8A935A7}"/>
              </a:ext>
            </a:extLst>
          </p:cNvPr>
          <p:cNvSpPr txBox="1"/>
          <p:nvPr/>
        </p:nvSpPr>
        <p:spPr>
          <a:xfrm>
            <a:off x="8683362" y="5336865"/>
            <a:ext cx="2663758" cy="83099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2400" b="1" dirty="0"/>
              <a:t>  Transistors:</a:t>
            </a:r>
          </a:p>
          <a:p>
            <a:pPr algn="ctr"/>
            <a:r>
              <a:rPr lang="en-IN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IN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48</a:t>
            </a:r>
            <a:r>
              <a:rPr lang="en-I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mosfets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7F5F921-90A9-D0EA-3C4D-59036F167698}"/>
              </a:ext>
            </a:extLst>
          </p:cNvPr>
          <p:cNvSpPr txBox="1"/>
          <p:nvPr/>
        </p:nvSpPr>
        <p:spPr>
          <a:xfrm>
            <a:off x="2473201" y="5680106"/>
            <a:ext cx="33738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Fig-11 : Schematic of Full Adder</a:t>
            </a:r>
          </a:p>
          <a:p>
            <a:endParaRPr lang="en-IN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8FE34DE-5D88-53C5-9851-47843B81F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78BD5-7D9A-449E-A5D5-32559DAA1789}" type="slidenum">
              <a:rPr lang="en-IN" smtClean="0"/>
              <a:t>13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301955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F8E92-722C-1A8C-A195-84EFF6A0F3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132" y="18255"/>
            <a:ext cx="10515600" cy="1325563"/>
          </a:xfrm>
        </p:spPr>
        <p:txBody>
          <a:bodyPr/>
          <a:lstStyle/>
          <a:p>
            <a:r>
              <a:rPr lang="en-IN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 For Full Adder: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B7C4DA-87D6-AC3E-61CC-ED3CD87336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EDAA9C-DB86-70D2-1FAA-4E963D1D4F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0779" y="1760541"/>
            <a:ext cx="7627110" cy="323852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A01E2DF-2F81-F95B-5A13-8D570A9057CC}"/>
              </a:ext>
            </a:extLst>
          </p:cNvPr>
          <p:cNvSpPr/>
          <p:nvPr/>
        </p:nvSpPr>
        <p:spPr>
          <a:xfrm>
            <a:off x="273995" y="364543"/>
            <a:ext cx="11644009" cy="6356932"/>
          </a:xfrm>
          <a:prstGeom prst="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42B260A-9203-CD8C-6D87-305D5E608C43}"/>
                  </a:ext>
                </a:extLst>
              </p:cNvPr>
              <p:cNvSpPr txBox="1"/>
              <p:nvPr/>
            </p:nvSpPr>
            <p:spPr>
              <a:xfrm>
                <a:off x="8933110" y="1441375"/>
                <a:ext cx="2663758" cy="4244111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IN" sz="2400" b="1" dirty="0"/>
                  <a:t>   Delay :</a:t>
                </a:r>
              </a:p>
              <a:p>
                <a:r>
                  <a:rPr lang="en-IN" sz="2400" b="1" dirty="0"/>
                  <a:t>      Sum:</a:t>
                </a:r>
              </a:p>
              <a:p>
                <a:r>
                  <a:rPr lang="en-IN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Ton=0.75ns</a:t>
                </a:r>
              </a:p>
              <a:p>
                <a:r>
                  <a:rPr lang="en-IN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Toff=0.6ns</a:t>
                </a:r>
              </a:p>
              <a:p>
                <a:r>
                  <a:rPr lang="en-IN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T=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𝑇𝑜𝑛</m:t>
                        </m:r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𝑇𝑜𝑓𝑓</m:t>
                        </m:r>
                      </m:num>
                      <m:den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IN" sz="2000" i="1" dirty="0">
                  <a:latin typeface="Times New Roman" panose="02020603050405020304" pitchFamily="18" charset="0"/>
                </a:endParaRPr>
              </a:p>
              <a:p>
                <a:r>
                  <a:rPr lang="en-IN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T=0.65ns</a:t>
                </a:r>
              </a:p>
              <a:p>
                <a:r>
                  <a:rPr lang="en-IN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</a:t>
                </a:r>
                <a:r>
                  <a:rPr lang="en-IN" sz="2400" b="1" dirty="0"/>
                  <a:t>Carry:</a:t>
                </a:r>
              </a:p>
              <a:p>
                <a:r>
                  <a:rPr lang="en-IN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Ton=0.15ns</a:t>
                </a:r>
              </a:p>
              <a:p>
                <a:r>
                  <a:rPr lang="en-IN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Toff=0.2ns</a:t>
                </a:r>
              </a:p>
              <a:p>
                <a:r>
                  <a:rPr lang="en-IN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T=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𝑇𝑜𝑛</m:t>
                        </m:r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𝑇𝑜𝑓𝑓</m:t>
                        </m:r>
                      </m:num>
                      <m:den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IN" sz="2000" i="1" dirty="0">
                  <a:latin typeface="Times New Roman" panose="02020603050405020304" pitchFamily="18" charset="0"/>
                </a:endParaRPr>
              </a:p>
              <a:p>
                <a:r>
                  <a:rPr lang="en-IN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T=0.17ns</a:t>
                </a:r>
              </a:p>
              <a:p>
                <a:endParaRPr lang="en-IN" sz="20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42B260A-9203-CD8C-6D87-305D5E608C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3110" y="1441375"/>
                <a:ext cx="2663758" cy="4244111"/>
              </a:xfrm>
              <a:prstGeom prst="rect">
                <a:avLst/>
              </a:prstGeom>
              <a:blipFill>
                <a:blip r:embed="rId3"/>
                <a:stretch>
                  <a:fillRect t="-1001"/>
                </a:stretch>
              </a:blipFill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31BF643A-FD71-D1F1-589E-E6D98B58C021}"/>
              </a:ext>
            </a:extLst>
          </p:cNvPr>
          <p:cNvSpPr txBox="1"/>
          <p:nvPr/>
        </p:nvSpPr>
        <p:spPr>
          <a:xfrm>
            <a:off x="3342292" y="5378266"/>
            <a:ext cx="3026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Fig-12 : Output of Full Adder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A5D0CF-49B1-04E4-2BF0-7694DA0F7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78BD5-7D9A-449E-A5D5-32559DAA1789}" type="slidenum">
              <a:rPr lang="en-IN" smtClean="0"/>
              <a:t>14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515506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E8B26-C186-5C59-3873-446F76E5D8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665" y="0"/>
            <a:ext cx="10011494" cy="1325563"/>
          </a:xfrm>
        </p:spPr>
        <p:txBody>
          <a:bodyPr/>
          <a:lstStyle/>
          <a:p>
            <a:r>
              <a:rPr lang="en-IN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Full Adder Using Gates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49CB02-B255-FED5-8304-54EBBAC043DD}"/>
              </a:ext>
            </a:extLst>
          </p:cNvPr>
          <p:cNvSpPr txBox="1"/>
          <p:nvPr/>
        </p:nvSpPr>
        <p:spPr>
          <a:xfrm>
            <a:off x="8184933" y="459041"/>
            <a:ext cx="403597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b="0" i="0" dirty="0">
                <a:solidFill>
                  <a:srgbClr val="66666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 = A ⊕</a:t>
            </a:r>
            <a:r>
              <a:rPr lang="en-US" sz="2200" dirty="0" err="1">
                <a:solidFill>
                  <a:srgbClr val="6666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2200" b="0" i="0" dirty="0" err="1">
                <a:solidFill>
                  <a:srgbClr val="66666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⊕Cin</a:t>
            </a:r>
            <a:r>
              <a:rPr lang="en-US" sz="2200" b="0" i="0" dirty="0">
                <a:solidFill>
                  <a:srgbClr val="66666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;  </a:t>
            </a:r>
          </a:p>
          <a:p>
            <a:r>
              <a:rPr lang="en-US" sz="2200" b="0" i="0" dirty="0" err="1">
                <a:solidFill>
                  <a:srgbClr val="66666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Cout</a:t>
            </a:r>
            <a:r>
              <a:rPr lang="en-US" sz="2200" b="0" i="0" dirty="0">
                <a:solidFill>
                  <a:srgbClr val="66666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= (A*</a:t>
            </a:r>
            <a:r>
              <a:rPr lang="en-US" sz="2200" dirty="0">
                <a:solidFill>
                  <a:srgbClr val="6666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2200" b="0" i="0" dirty="0">
                <a:solidFill>
                  <a:srgbClr val="66666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 + (Cin*(</a:t>
            </a:r>
            <a:r>
              <a:rPr lang="en-US" sz="2200" dirty="0">
                <a:solidFill>
                  <a:srgbClr val="6666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2200" b="0" i="0" dirty="0">
                <a:solidFill>
                  <a:srgbClr val="66666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⊕</a:t>
            </a:r>
            <a:r>
              <a:rPr lang="en-US" sz="2200" dirty="0">
                <a:solidFill>
                  <a:srgbClr val="6666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2200" b="0" i="0" dirty="0">
                <a:solidFill>
                  <a:srgbClr val="66666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)).</a:t>
            </a:r>
            <a:endParaRPr lang="en-I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712E2F10-A45F-998E-C202-EEFA18F114FE}"/>
              </a:ext>
            </a:extLst>
          </p:cNvPr>
          <p:cNvGraphicFramePr>
            <a:graphicFrameLocks noGrp="1"/>
          </p:cNvGraphicFramePr>
          <p:nvPr/>
        </p:nvGraphicFramePr>
        <p:xfrm>
          <a:off x="8274466" y="1611034"/>
          <a:ext cx="3481550" cy="333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6310">
                  <a:extLst>
                    <a:ext uri="{9D8B030D-6E8A-4147-A177-3AD203B41FA5}">
                      <a16:colId xmlns:a16="http://schemas.microsoft.com/office/drawing/2014/main" val="810321041"/>
                    </a:ext>
                  </a:extLst>
                </a:gridCol>
                <a:gridCol w="696310">
                  <a:extLst>
                    <a:ext uri="{9D8B030D-6E8A-4147-A177-3AD203B41FA5}">
                      <a16:colId xmlns:a16="http://schemas.microsoft.com/office/drawing/2014/main" val="3003002368"/>
                    </a:ext>
                  </a:extLst>
                </a:gridCol>
                <a:gridCol w="696310">
                  <a:extLst>
                    <a:ext uri="{9D8B030D-6E8A-4147-A177-3AD203B41FA5}">
                      <a16:colId xmlns:a16="http://schemas.microsoft.com/office/drawing/2014/main" val="4068939008"/>
                    </a:ext>
                  </a:extLst>
                </a:gridCol>
                <a:gridCol w="696310">
                  <a:extLst>
                    <a:ext uri="{9D8B030D-6E8A-4147-A177-3AD203B41FA5}">
                      <a16:colId xmlns:a16="http://schemas.microsoft.com/office/drawing/2014/main" val="3346275419"/>
                    </a:ext>
                  </a:extLst>
                </a:gridCol>
                <a:gridCol w="696310">
                  <a:extLst>
                    <a:ext uri="{9D8B030D-6E8A-4147-A177-3AD203B41FA5}">
                      <a16:colId xmlns:a16="http://schemas.microsoft.com/office/drawing/2014/main" val="233181922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C0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97107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71839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67799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10380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02868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18323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98345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99224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977761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5BAEB6C6-CB7D-528B-2786-33E40EDADE13}"/>
              </a:ext>
            </a:extLst>
          </p:cNvPr>
          <p:cNvSpPr/>
          <p:nvPr/>
        </p:nvSpPr>
        <p:spPr>
          <a:xfrm>
            <a:off x="273995" y="364543"/>
            <a:ext cx="11644009" cy="6356932"/>
          </a:xfrm>
          <a:prstGeom prst="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E5DF9A-F3BF-8804-C674-51C3F8A935A7}"/>
              </a:ext>
            </a:extLst>
          </p:cNvPr>
          <p:cNvSpPr txBox="1"/>
          <p:nvPr/>
        </p:nvSpPr>
        <p:spPr>
          <a:xfrm>
            <a:off x="8683362" y="5336865"/>
            <a:ext cx="2663758" cy="83099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2400" b="1" dirty="0"/>
              <a:t>  Transistors:</a:t>
            </a:r>
          </a:p>
          <a:p>
            <a:pPr algn="ctr"/>
            <a:r>
              <a:rPr lang="en-IN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IN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28</a:t>
            </a:r>
            <a:r>
              <a:rPr lang="en-I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mosfets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7F5F921-90A9-D0EA-3C4D-59036F167698}"/>
              </a:ext>
            </a:extLst>
          </p:cNvPr>
          <p:cNvSpPr txBox="1"/>
          <p:nvPr/>
        </p:nvSpPr>
        <p:spPr>
          <a:xfrm>
            <a:off x="2473201" y="5680106"/>
            <a:ext cx="33738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Fig-11 : Schematic of Full Adder</a:t>
            </a:r>
          </a:p>
          <a:p>
            <a:endParaRPr lang="en-IN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8FE34DE-5D88-53C5-9851-47843B81F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78BD5-7D9A-449E-A5D5-32559DAA1789}" type="slidenum">
              <a:rPr lang="en-IN" smtClean="0"/>
              <a:t>15</a:t>
            </a:fld>
            <a:endParaRPr lang="en-IN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AC48927-61DC-7C19-8E32-17F7AC8DC8E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57" t="5303" r="16553" b="2052"/>
          <a:stretch/>
        </p:blipFill>
        <p:spPr>
          <a:xfrm>
            <a:off x="695911" y="1522160"/>
            <a:ext cx="7416567" cy="3748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8295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F8E92-722C-1A8C-A195-84EFF6A0F3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132" y="18255"/>
            <a:ext cx="10515600" cy="1325563"/>
          </a:xfrm>
        </p:spPr>
        <p:txBody>
          <a:bodyPr/>
          <a:lstStyle/>
          <a:p>
            <a:r>
              <a:rPr lang="en-IN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 For Full Adder Using Gates: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B7C4DA-87D6-AC3E-61CC-ED3CD87336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EDAA9C-DB86-70D2-1FAA-4E963D1D4F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0779" y="1760541"/>
            <a:ext cx="7627110" cy="323852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A01E2DF-2F81-F95B-5A13-8D570A9057CC}"/>
              </a:ext>
            </a:extLst>
          </p:cNvPr>
          <p:cNvSpPr/>
          <p:nvPr/>
        </p:nvSpPr>
        <p:spPr>
          <a:xfrm>
            <a:off x="273995" y="364543"/>
            <a:ext cx="11644009" cy="6356932"/>
          </a:xfrm>
          <a:prstGeom prst="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42B260A-9203-CD8C-6D87-305D5E608C43}"/>
                  </a:ext>
                </a:extLst>
              </p:cNvPr>
              <p:cNvSpPr txBox="1"/>
              <p:nvPr/>
            </p:nvSpPr>
            <p:spPr>
              <a:xfrm>
                <a:off x="8933110" y="1441375"/>
                <a:ext cx="2663758" cy="4244111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IN" sz="2400" b="1" dirty="0"/>
                  <a:t>   Delay :</a:t>
                </a:r>
              </a:p>
              <a:p>
                <a:r>
                  <a:rPr lang="en-IN" sz="2400" b="1" dirty="0"/>
                  <a:t>      Sum:</a:t>
                </a:r>
              </a:p>
              <a:p>
                <a:r>
                  <a:rPr lang="en-IN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Ton=0.208ns</a:t>
                </a:r>
              </a:p>
              <a:p>
                <a:r>
                  <a:rPr lang="en-IN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Toff=0.477ns</a:t>
                </a:r>
              </a:p>
              <a:p>
                <a:r>
                  <a:rPr lang="en-IN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T=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𝑇𝑜𝑛</m:t>
                        </m:r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𝑇𝑜𝑓𝑓</m:t>
                        </m:r>
                      </m:num>
                      <m:den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IN" sz="2000" i="1" dirty="0">
                  <a:latin typeface="Times New Roman" panose="02020603050405020304" pitchFamily="18" charset="0"/>
                </a:endParaRPr>
              </a:p>
              <a:p>
                <a:r>
                  <a:rPr lang="en-IN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T=0.3425ns</a:t>
                </a:r>
              </a:p>
              <a:p>
                <a:r>
                  <a:rPr lang="en-IN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</a:t>
                </a:r>
                <a:r>
                  <a:rPr lang="en-IN" sz="2400" b="1" dirty="0"/>
                  <a:t>Carry:</a:t>
                </a:r>
              </a:p>
              <a:p>
                <a:r>
                  <a:rPr lang="en-IN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Ton=0.075ns</a:t>
                </a:r>
              </a:p>
              <a:p>
                <a:r>
                  <a:rPr lang="en-IN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Toff=0.0069ns</a:t>
                </a:r>
              </a:p>
              <a:p>
                <a:r>
                  <a:rPr lang="en-IN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T=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𝑇𝑜𝑛</m:t>
                        </m:r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𝑇𝑜𝑓𝑓</m:t>
                        </m:r>
                      </m:num>
                      <m:den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IN" sz="2000" i="1" dirty="0">
                  <a:latin typeface="Times New Roman" panose="02020603050405020304" pitchFamily="18" charset="0"/>
                </a:endParaRPr>
              </a:p>
              <a:p>
                <a:r>
                  <a:rPr lang="en-IN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T=0.072ns</a:t>
                </a:r>
              </a:p>
              <a:p>
                <a:endParaRPr lang="en-IN" sz="20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42B260A-9203-CD8C-6D87-305D5E608C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3110" y="1441375"/>
                <a:ext cx="2663758" cy="4244111"/>
              </a:xfrm>
              <a:prstGeom prst="rect">
                <a:avLst/>
              </a:prstGeom>
              <a:blipFill>
                <a:blip r:embed="rId3"/>
                <a:stretch>
                  <a:fillRect t="-1001"/>
                </a:stretch>
              </a:blipFill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31BF643A-FD71-D1F1-589E-E6D98B58C021}"/>
              </a:ext>
            </a:extLst>
          </p:cNvPr>
          <p:cNvSpPr txBox="1"/>
          <p:nvPr/>
        </p:nvSpPr>
        <p:spPr>
          <a:xfrm>
            <a:off x="3342292" y="5378266"/>
            <a:ext cx="3026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Fig-12 : Output of Full Adder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A5D0CF-49B1-04E4-2BF0-7694DA0F7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78BD5-7D9A-449E-A5D5-32559DAA1789}" type="slidenum">
              <a:rPr lang="en-IN" smtClean="0"/>
              <a:t>16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613882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91;p17">
            <a:extLst>
              <a:ext uri="{FF2B5EF4-FFF2-40B4-BE49-F238E27FC236}">
                <a16:creationId xmlns:a16="http://schemas.microsoft.com/office/drawing/2014/main" id="{D962C4B2-E414-830C-F87B-8A25ABFFAE0D}"/>
              </a:ext>
            </a:extLst>
          </p:cNvPr>
          <p:cNvSpPr txBox="1"/>
          <p:nvPr/>
        </p:nvSpPr>
        <p:spPr>
          <a:xfrm>
            <a:off x="1758920" y="1011385"/>
            <a:ext cx="1571636" cy="86915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algn="ctr">
              <a:buSzPts val="275"/>
            </a:pPr>
            <a:endParaRPr lang="en-IN" sz="7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B33B23-8B1A-604A-6935-0915F8B92BD9}"/>
              </a:ext>
            </a:extLst>
          </p:cNvPr>
          <p:cNvSpPr txBox="1"/>
          <p:nvPr/>
        </p:nvSpPr>
        <p:spPr>
          <a:xfrm>
            <a:off x="1907915" y="1498580"/>
            <a:ext cx="49317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n-IN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0EB060-9F92-8CF6-A78F-D4C9EEDFC8E5}"/>
              </a:ext>
            </a:extLst>
          </p:cNvPr>
          <p:cNvSpPr txBox="1"/>
          <p:nvPr/>
        </p:nvSpPr>
        <p:spPr>
          <a:xfrm>
            <a:off x="1973234" y="1225460"/>
            <a:ext cx="8072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4AA41D7-4385-655E-DC73-E95679C2D3D5}"/>
              </a:ext>
            </a:extLst>
          </p:cNvPr>
          <p:cNvSpPr txBox="1"/>
          <p:nvPr/>
        </p:nvSpPr>
        <p:spPr>
          <a:xfrm>
            <a:off x="6473828" y="4797360"/>
            <a:ext cx="1643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3F73864-EF80-E234-B03B-56BA08BBF28E}"/>
              </a:ext>
            </a:extLst>
          </p:cNvPr>
          <p:cNvSpPr txBox="1"/>
          <p:nvPr/>
        </p:nvSpPr>
        <p:spPr>
          <a:xfrm>
            <a:off x="478916" y="284208"/>
            <a:ext cx="778976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 Bit Multiplication Algorithm</a:t>
            </a:r>
            <a:endParaRPr lang="en-IN" sz="4400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3512CAF-1619-17D7-B9CE-DB4DB8EBD757}"/>
              </a:ext>
            </a:extLst>
          </p:cNvPr>
          <p:cNvSpPr/>
          <p:nvPr/>
        </p:nvSpPr>
        <p:spPr>
          <a:xfrm>
            <a:off x="273995" y="292893"/>
            <a:ext cx="11644009" cy="6356932"/>
          </a:xfrm>
          <a:prstGeom prst="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ED0A206-22BB-D791-6222-D369518A4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78BD5-7D9A-449E-A5D5-32559DAA1789}" type="slidenum">
              <a:rPr lang="en-IN" smtClean="0"/>
              <a:t>17</a:t>
            </a:fld>
            <a:endParaRPr lang="en-IN"/>
          </a:p>
        </p:txBody>
      </p:sp>
      <p:pic>
        <p:nvPicPr>
          <p:cNvPr id="34" name="Picture 33" descr="Four bit Array Multiplier In fig.1, 4x4 multiplication process is described using array multiplication method, say = (3) (2) (1) (0) and = (3) (2) (1) (0). The output line for this multiplication is = (7) (6) (5) (4) (3) (2) (1) (0).">
            <a:extLst>
              <a:ext uri="{FF2B5EF4-FFF2-40B4-BE49-F238E27FC236}">
                <a16:creationId xmlns:a16="http://schemas.microsoft.com/office/drawing/2014/main" id="{A936183C-1FEC-E015-2083-DFE816988A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1687" y="1498580"/>
            <a:ext cx="7937104" cy="4080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8002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3FE73-1F61-D55F-0AE1-FC19EF770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4628" y="601843"/>
            <a:ext cx="9929875" cy="802409"/>
          </a:xfrm>
        </p:spPr>
        <p:txBody>
          <a:bodyPr>
            <a:normAutofit/>
          </a:bodyPr>
          <a:lstStyle/>
          <a:p>
            <a:r>
              <a:rPr lang="en-IN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 Bit Normal Multiplier: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F9E0417-B08D-806F-2BB1-B9B8F5470720}"/>
              </a:ext>
            </a:extLst>
          </p:cNvPr>
          <p:cNvSpPr/>
          <p:nvPr/>
        </p:nvSpPr>
        <p:spPr>
          <a:xfrm>
            <a:off x="273995" y="363642"/>
            <a:ext cx="11644009" cy="6356932"/>
          </a:xfrm>
          <a:prstGeom prst="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E2BFBF4-0A49-3FC2-9DC3-839E489D3EDB}"/>
                  </a:ext>
                </a:extLst>
              </p:cNvPr>
              <p:cNvSpPr txBox="1"/>
              <p:nvPr/>
            </p:nvSpPr>
            <p:spPr>
              <a:xfrm>
                <a:off x="9205420" y="1599332"/>
                <a:ext cx="2561191" cy="1829668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IN" sz="2400" b="1" dirty="0"/>
                  <a:t>   Delay :</a:t>
                </a:r>
              </a:p>
              <a:p>
                <a:r>
                  <a:rPr lang="en-IN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Ton=0.14ns</a:t>
                </a:r>
              </a:p>
              <a:p>
                <a:r>
                  <a:rPr lang="en-IN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Toff=0.09ns</a:t>
                </a:r>
              </a:p>
              <a:p>
                <a:r>
                  <a:rPr lang="en-IN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T=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𝑇𝑜𝑛</m:t>
                        </m:r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𝑇𝑜𝑓𝑓</m:t>
                        </m:r>
                      </m:num>
                      <m:den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IN" sz="2000" i="1" dirty="0">
                  <a:latin typeface="Times New Roman" panose="02020603050405020304" pitchFamily="18" charset="0"/>
                </a:endParaRPr>
              </a:p>
              <a:p>
                <a:r>
                  <a:rPr lang="en-IN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T=0.11ns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E2BFBF4-0A49-3FC2-9DC3-839E489D3E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05420" y="1599332"/>
                <a:ext cx="2561191" cy="1829668"/>
              </a:xfrm>
              <a:prstGeom prst="rect">
                <a:avLst/>
              </a:prstGeom>
              <a:blipFill>
                <a:blip r:embed="rId2"/>
                <a:stretch>
                  <a:fillRect t="-2310" b="-4290"/>
                </a:stretch>
              </a:blipFill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FE485307-ABB8-4CE0-DBD7-35BF6EA61B48}"/>
              </a:ext>
            </a:extLst>
          </p:cNvPr>
          <p:cNvSpPr txBox="1"/>
          <p:nvPr/>
        </p:nvSpPr>
        <p:spPr>
          <a:xfrm>
            <a:off x="9225182" y="4061677"/>
            <a:ext cx="2521665" cy="83099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2400" b="1" dirty="0"/>
              <a:t>  Transistors:</a:t>
            </a:r>
          </a:p>
          <a:p>
            <a:pPr algn="ctr"/>
            <a:r>
              <a:rPr lang="en-IN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IN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400</a:t>
            </a:r>
            <a:r>
              <a:rPr lang="en-I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mosfets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F479A1-DCA6-1573-782A-9C05AD125E10}"/>
              </a:ext>
            </a:extLst>
          </p:cNvPr>
          <p:cNvSpPr txBox="1"/>
          <p:nvPr/>
        </p:nvSpPr>
        <p:spPr>
          <a:xfrm>
            <a:off x="2225899" y="6025190"/>
            <a:ext cx="3039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Fig-6 : 4 Bit Normal Multiplier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8B1415-0EAF-19B6-03B1-8876F209AD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78BD5-7D9A-449E-A5D5-32559DAA1789}" type="slidenum">
              <a:rPr lang="en-IN" smtClean="0"/>
              <a:t>18</a:t>
            </a:fld>
            <a:endParaRPr lang="en-IN"/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16D4A0CA-0777-9FD8-E2A7-A10DE8885E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4037" y="1404252"/>
            <a:ext cx="7710977" cy="4419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726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F8E92-722C-1A8C-A195-84EFF6A0F3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132" y="18255"/>
            <a:ext cx="10515600" cy="1325563"/>
          </a:xfrm>
        </p:spPr>
        <p:txBody>
          <a:bodyPr/>
          <a:lstStyle/>
          <a:p>
            <a:r>
              <a:rPr lang="en-IN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 For 4 Bit Multiplier  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B7C4DA-87D6-AC3E-61CC-ED3CD87336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52F128A-6265-F5B8-FCFD-715B473229FA}"/>
              </a:ext>
            </a:extLst>
          </p:cNvPr>
          <p:cNvSpPr/>
          <p:nvPr/>
        </p:nvSpPr>
        <p:spPr>
          <a:xfrm>
            <a:off x="273995" y="364543"/>
            <a:ext cx="11644009" cy="6356932"/>
          </a:xfrm>
          <a:prstGeom prst="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E053EF7-6663-DC24-3470-26938CCCAE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4574" y="1288090"/>
            <a:ext cx="10376715" cy="440602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E99F94C-D7DC-E325-F6CC-86A7577BB612}"/>
              </a:ext>
            </a:extLst>
          </p:cNvPr>
          <p:cNvSpPr txBox="1"/>
          <p:nvPr/>
        </p:nvSpPr>
        <p:spPr>
          <a:xfrm>
            <a:off x="2847075" y="5876920"/>
            <a:ext cx="50449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Fig- 37: Output of 4 Bit Multiplier</a:t>
            </a:r>
          </a:p>
          <a:p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BCB72F-5CEA-312D-B6AF-1C4D4B489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78BD5-7D9A-449E-A5D5-32559DAA1789}" type="slidenum">
              <a:rPr lang="en-IN" smtClean="0"/>
              <a:t>19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687052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CAF5C8-4EFB-F91B-8AF2-985762C97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AIM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B0A586-1460-2F13-298A-08C72814E4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main aim of this project is to design and simulation of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Low power, High Performance Full adder and half adder circuit and measure different parameters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4-bit multiplier and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Low-Power¸ High Performance a) 4 bit Vedic Multiplier and 4 bit multiplier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using Cadence tool</a:t>
            </a:r>
          </a:p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Considering their advantages and disadvantage these are compares on the basis of area, speed and delay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CF5EED-F128-9586-D93F-7A58AC069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78BD5-7D9A-449E-A5D5-32559DAA1789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131525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91;p17">
            <a:extLst>
              <a:ext uri="{FF2B5EF4-FFF2-40B4-BE49-F238E27FC236}">
                <a16:creationId xmlns:a16="http://schemas.microsoft.com/office/drawing/2014/main" id="{D962C4B2-E414-830C-F87B-8A25ABFFAE0D}"/>
              </a:ext>
            </a:extLst>
          </p:cNvPr>
          <p:cNvSpPr txBox="1"/>
          <p:nvPr/>
        </p:nvSpPr>
        <p:spPr>
          <a:xfrm>
            <a:off x="1758920" y="1011385"/>
            <a:ext cx="1571636" cy="86915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algn="ctr">
              <a:buSzPts val="275"/>
            </a:pPr>
            <a:endParaRPr lang="en-IN" sz="7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B33B23-8B1A-604A-6935-0915F8B92BD9}"/>
              </a:ext>
            </a:extLst>
          </p:cNvPr>
          <p:cNvSpPr txBox="1"/>
          <p:nvPr/>
        </p:nvSpPr>
        <p:spPr>
          <a:xfrm>
            <a:off x="1907915" y="1498580"/>
            <a:ext cx="49317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n-IN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3F73864-EF80-E234-B03B-56BA08BBF28E}"/>
              </a:ext>
            </a:extLst>
          </p:cNvPr>
          <p:cNvSpPr txBox="1"/>
          <p:nvPr/>
        </p:nvSpPr>
        <p:spPr>
          <a:xfrm>
            <a:off x="478916" y="284208"/>
            <a:ext cx="1061901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 Bit Vedic Multiplication Algorithm</a:t>
            </a:r>
            <a:endParaRPr lang="en-IN" sz="4400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3512CAF-1619-17D7-B9CE-DB4DB8EBD757}"/>
              </a:ext>
            </a:extLst>
          </p:cNvPr>
          <p:cNvSpPr/>
          <p:nvPr/>
        </p:nvSpPr>
        <p:spPr>
          <a:xfrm>
            <a:off x="273995" y="292893"/>
            <a:ext cx="11644009" cy="6356932"/>
          </a:xfrm>
          <a:prstGeom prst="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ED0A206-22BB-D791-6222-D369518A4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78BD5-7D9A-449E-A5D5-32559DAA1789}" type="slidenum">
              <a:rPr lang="en-IN" smtClean="0"/>
              <a:t>20</a:t>
            </a:fld>
            <a:endParaRPr lang="en-IN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C046BA2C-0F68-79B6-D9C6-D5C197F70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1725" y="1498580"/>
            <a:ext cx="7080336" cy="4940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85466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3FE73-1F61-D55F-0AE1-FC19EF770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4628" y="601843"/>
            <a:ext cx="9929875" cy="802409"/>
          </a:xfrm>
        </p:spPr>
        <p:txBody>
          <a:bodyPr>
            <a:normAutofit/>
          </a:bodyPr>
          <a:lstStyle/>
          <a:p>
            <a:r>
              <a:rPr lang="en-IN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 Bit Vedic Using Gates: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F9E0417-B08D-806F-2BB1-B9B8F5470720}"/>
              </a:ext>
            </a:extLst>
          </p:cNvPr>
          <p:cNvSpPr/>
          <p:nvPr/>
        </p:nvSpPr>
        <p:spPr>
          <a:xfrm>
            <a:off x="273995" y="363642"/>
            <a:ext cx="11644009" cy="6356932"/>
          </a:xfrm>
          <a:prstGeom prst="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F479A1-DCA6-1573-782A-9C05AD125E10}"/>
              </a:ext>
            </a:extLst>
          </p:cNvPr>
          <p:cNvSpPr txBox="1"/>
          <p:nvPr/>
        </p:nvSpPr>
        <p:spPr>
          <a:xfrm>
            <a:off x="2225899" y="6025190"/>
            <a:ext cx="3039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Fig-6 : 2 Bit Vedic Multiplier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8B1415-0EAF-19B6-03B1-8876F209AD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78BD5-7D9A-449E-A5D5-32559DAA1789}" type="slidenum">
              <a:rPr lang="en-IN" smtClean="0"/>
              <a:t>21</a:t>
            </a:fld>
            <a:endParaRPr lang="en-IN"/>
          </a:p>
        </p:txBody>
      </p:sp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16D4A0CA-0777-9FD8-E2A7-A10DE8885E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4774" y="1642452"/>
            <a:ext cx="10449025" cy="4285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4583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F8E92-722C-1A8C-A195-84EFF6A0F3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132" y="18255"/>
            <a:ext cx="10515600" cy="1325563"/>
          </a:xfrm>
        </p:spPr>
        <p:txBody>
          <a:bodyPr/>
          <a:lstStyle/>
          <a:p>
            <a:r>
              <a:rPr lang="en-IN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 For 4 Bit Vedic Using Gates: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B7C4DA-87D6-AC3E-61CC-ED3CD87336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52F128A-6265-F5B8-FCFD-715B473229FA}"/>
              </a:ext>
            </a:extLst>
          </p:cNvPr>
          <p:cNvSpPr/>
          <p:nvPr/>
        </p:nvSpPr>
        <p:spPr>
          <a:xfrm>
            <a:off x="273995" y="364543"/>
            <a:ext cx="11644009" cy="6356932"/>
          </a:xfrm>
          <a:prstGeom prst="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E053EF7-6663-DC24-3470-26938CCCAE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3262" y="1288090"/>
            <a:ext cx="10379339" cy="440602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E99F94C-D7DC-E325-F6CC-86A7577BB612}"/>
              </a:ext>
            </a:extLst>
          </p:cNvPr>
          <p:cNvSpPr txBox="1"/>
          <p:nvPr/>
        </p:nvSpPr>
        <p:spPr>
          <a:xfrm>
            <a:off x="2847075" y="5876920"/>
            <a:ext cx="50449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Fig- 37: Output of 8 Bit Multiplier</a:t>
            </a:r>
          </a:p>
          <a:p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BCB72F-5CEA-312D-B6AF-1C4D4B489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78BD5-7D9A-449E-A5D5-32559DAA1789}" type="slidenum">
              <a:rPr lang="en-IN" smtClean="0"/>
              <a:t>22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668859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3FE73-1F61-D55F-0AE1-FC19EF770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4628" y="601843"/>
            <a:ext cx="9929875" cy="802409"/>
          </a:xfrm>
        </p:spPr>
        <p:txBody>
          <a:bodyPr>
            <a:normAutofit/>
          </a:bodyPr>
          <a:lstStyle/>
          <a:p>
            <a:r>
              <a:rPr lang="en-IN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 Bit Vedic Multiplier: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F9E0417-B08D-806F-2BB1-B9B8F5470720}"/>
              </a:ext>
            </a:extLst>
          </p:cNvPr>
          <p:cNvSpPr/>
          <p:nvPr/>
        </p:nvSpPr>
        <p:spPr>
          <a:xfrm>
            <a:off x="273995" y="363642"/>
            <a:ext cx="11644009" cy="6356932"/>
          </a:xfrm>
          <a:prstGeom prst="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E2BFBF4-0A49-3FC2-9DC3-839E489D3EDB}"/>
                  </a:ext>
                </a:extLst>
              </p:cNvPr>
              <p:cNvSpPr txBox="1"/>
              <p:nvPr/>
            </p:nvSpPr>
            <p:spPr>
              <a:xfrm>
                <a:off x="8253312" y="1837084"/>
                <a:ext cx="2561191" cy="1829668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IN" sz="2400" b="1" dirty="0"/>
                  <a:t>   Delay :</a:t>
                </a:r>
              </a:p>
              <a:p>
                <a:r>
                  <a:rPr lang="en-IN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Ton=0.0344ns</a:t>
                </a:r>
              </a:p>
              <a:p>
                <a:r>
                  <a:rPr lang="en-IN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Toff=0.107ns</a:t>
                </a:r>
              </a:p>
              <a:p>
                <a:r>
                  <a:rPr lang="en-IN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T=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𝑇𝑜𝑛</m:t>
                        </m:r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𝑇𝑜𝑓𝑓</m:t>
                        </m:r>
                      </m:num>
                      <m:den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IN" sz="2000" i="1" dirty="0">
                  <a:latin typeface="Times New Roman" panose="02020603050405020304" pitchFamily="18" charset="0"/>
                </a:endParaRPr>
              </a:p>
              <a:p>
                <a:r>
                  <a:rPr lang="en-IN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T=0.55ns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E2BFBF4-0A49-3FC2-9DC3-839E489D3E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3312" y="1837084"/>
                <a:ext cx="2561191" cy="1829668"/>
              </a:xfrm>
              <a:prstGeom prst="rect">
                <a:avLst/>
              </a:prstGeom>
              <a:blipFill>
                <a:blip r:embed="rId2"/>
                <a:stretch>
                  <a:fillRect t="-2310" b="-4290"/>
                </a:stretch>
              </a:blipFill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FE485307-ABB8-4CE0-DBD7-35BF6EA61B48}"/>
              </a:ext>
            </a:extLst>
          </p:cNvPr>
          <p:cNvSpPr txBox="1"/>
          <p:nvPr/>
        </p:nvSpPr>
        <p:spPr>
          <a:xfrm>
            <a:off x="8273074" y="4596052"/>
            <a:ext cx="2521665" cy="83099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2400" b="1" dirty="0"/>
              <a:t>  Transistors:</a:t>
            </a:r>
          </a:p>
          <a:p>
            <a:pPr algn="ctr"/>
            <a:r>
              <a:rPr lang="en-IN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IN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64</a:t>
            </a:r>
            <a:r>
              <a:rPr lang="en-I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mosfets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F479A1-DCA6-1573-782A-9C05AD125E10}"/>
              </a:ext>
            </a:extLst>
          </p:cNvPr>
          <p:cNvSpPr txBox="1"/>
          <p:nvPr/>
        </p:nvSpPr>
        <p:spPr>
          <a:xfrm>
            <a:off x="2225899" y="6025190"/>
            <a:ext cx="3039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Fig-6 : 2 Bit Vedic Multiplier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8B1415-0EAF-19B6-03B1-8876F209AD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78BD5-7D9A-449E-A5D5-32559DAA1789}" type="slidenum">
              <a:rPr lang="en-IN" smtClean="0"/>
              <a:t>23</a:t>
            </a:fld>
            <a:endParaRPr lang="en-IN"/>
          </a:p>
        </p:txBody>
      </p:sp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16D4A0CA-0777-9FD8-E2A7-A10DE8885E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4775" y="1655545"/>
            <a:ext cx="5967663" cy="3946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6924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F8E92-722C-1A8C-A195-84EFF6A0F3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132" y="18255"/>
            <a:ext cx="10515600" cy="1325563"/>
          </a:xfrm>
        </p:spPr>
        <p:txBody>
          <a:bodyPr/>
          <a:lstStyle/>
          <a:p>
            <a:r>
              <a:rPr lang="en-IN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 For 2 Bit Vedic Multiplier  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B7C4DA-87D6-AC3E-61CC-ED3CD87336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52F128A-6265-F5B8-FCFD-715B473229FA}"/>
              </a:ext>
            </a:extLst>
          </p:cNvPr>
          <p:cNvSpPr/>
          <p:nvPr/>
        </p:nvSpPr>
        <p:spPr>
          <a:xfrm>
            <a:off x="273995" y="364543"/>
            <a:ext cx="11644009" cy="6356932"/>
          </a:xfrm>
          <a:prstGeom prst="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E053EF7-6663-DC24-3470-26938CCCAE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5981" y="1281113"/>
            <a:ext cx="9993900" cy="441998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E99F94C-D7DC-E325-F6CC-86A7577BB612}"/>
              </a:ext>
            </a:extLst>
          </p:cNvPr>
          <p:cNvSpPr txBox="1"/>
          <p:nvPr/>
        </p:nvSpPr>
        <p:spPr>
          <a:xfrm>
            <a:off x="2847075" y="5876920"/>
            <a:ext cx="50449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Fig- 37: Output of 2 Bit Multiplier</a:t>
            </a:r>
          </a:p>
          <a:p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BCB72F-5CEA-312D-B6AF-1C4D4B489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78BD5-7D9A-449E-A5D5-32559DAA1789}" type="slidenum">
              <a:rPr lang="en-IN" smtClean="0"/>
              <a:t>24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380404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B0D35-EBA5-DABA-DC60-23CF6B770E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6973" y="-107841"/>
            <a:ext cx="10515600" cy="1325563"/>
          </a:xfrm>
        </p:spPr>
        <p:txBody>
          <a:bodyPr/>
          <a:lstStyle/>
          <a:p>
            <a:r>
              <a:rPr lang="en-IN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 Bit RC Adder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263D48C-0F15-EF44-9E04-C90855A7471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02" b="3302"/>
          <a:stretch/>
        </p:blipFill>
        <p:spPr>
          <a:xfrm>
            <a:off x="548249" y="1131432"/>
            <a:ext cx="10113466" cy="4734426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E67ED4BF-625B-84DC-D5A0-738CD6D9D07A}"/>
              </a:ext>
            </a:extLst>
          </p:cNvPr>
          <p:cNvSpPr/>
          <p:nvPr/>
        </p:nvSpPr>
        <p:spPr>
          <a:xfrm>
            <a:off x="176941" y="250534"/>
            <a:ext cx="11644009" cy="6356932"/>
          </a:xfrm>
          <a:prstGeom prst="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31CC6F-E9D6-4063-391D-21957064749E}"/>
              </a:ext>
            </a:extLst>
          </p:cNvPr>
          <p:cNvSpPr txBox="1"/>
          <p:nvPr/>
        </p:nvSpPr>
        <p:spPr>
          <a:xfrm>
            <a:off x="1564769" y="5904910"/>
            <a:ext cx="43302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Fig-15 : Schematic of Adder </a:t>
            </a:r>
          </a:p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66C4A1-6C1D-FFE8-A74A-A86D8099DF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78BD5-7D9A-449E-A5D5-32559DAA1789}" type="slidenum">
              <a:rPr lang="en-IN" smtClean="0"/>
              <a:t>25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785710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F8E92-722C-1A8C-A195-84EFF6A0F3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132" y="18255"/>
            <a:ext cx="10515600" cy="1325563"/>
          </a:xfrm>
        </p:spPr>
        <p:txBody>
          <a:bodyPr/>
          <a:lstStyle/>
          <a:p>
            <a:r>
              <a:rPr lang="en-IN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 For 4 Bit RC Adder 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B7C4DA-87D6-AC3E-61CC-ED3CD87336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C24CA3-0676-0767-0C79-F8F151A07E4F}"/>
              </a:ext>
            </a:extLst>
          </p:cNvPr>
          <p:cNvSpPr/>
          <p:nvPr/>
        </p:nvSpPr>
        <p:spPr>
          <a:xfrm>
            <a:off x="273995" y="346897"/>
            <a:ext cx="11644009" cy="6356932"/>
          </a:xfrm>
          <a:prstGeom prst="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13B3428-57F6-6A82-1008-B6AE8F6A51C9}"/>
                  </a:ext>
                </a:extLst>
              </p:cNvPr>
              <p:cNvSpPr txBox="1"/>
              <p:nvPr/>
            </p:nvSpPr>
            <p:spPr>
              <a:xfrm>
                <a:off x="9047566" y="2467913"/>
                <a:ext cx="2663758" cy="1829668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IN" sz="2400" b="1" dirty="0"/>
                  <a:t>   Delay :</a:t>
                </a:r>
              </a:p>
              <a:p>
                <a:r>
                  <a:rPr lang="en-IN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Ton=1.02ns</a:t>
                </a:r>
              </a:p>
              <a:p>
                <a:r>
                  <a:rPr lang="en-IN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Toff=0.5ns</a:t>
                </a:r>
              </a:p>
              <a:p>
                <a:r>
                  <a:rPr lang="en-IN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T=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𝑇𝑜𝑛</m:t>
                        </m:r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𝑇𝑜𝑓𝑓</m:t>
                        </m:r>
                      </m:num>
                      <m:den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IN" sz="2000" i="1" dirty="0">
                  <a:latin typeface="Times New Roman" panose="02020603050405020304" pitchFamily="18" charset="0"/>
                </a:endParaRPr>
              </a:p>
              <a:p>
                <a:r>
                  <a:rPr lang="en-IN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T=0.75ns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13B3428-57F6-6A82-1008-B6AE8F6A51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7566" y="2467913"/>
                <a:ext cx="2663758" cy="1829668"/>
              </a:xfrm>
              <a:prstGeom prst="rect">
                <a:avLst/>
              </a:prstGeom>
              <a:blipFill>
                <a:blip r:embed="rId2"/>
                <a:stretch>
                  <a:fillRect t="-2318" b="-4636"/>
                </a:stretch>
              </a:blipFill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480B25DC-9ABB-0CFC-B4A0-5C6923BD5F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1563" y="1702997"/>
            <a:ext cx="7575246" cy="335028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240C3F4-E5D2-02E0-A7EE-168375DBB545}"/>
              </a:ext>
            </a:extLst>
          </p:cNvPr>
          <p:cNvSpPr txBox="1"/>
          <p:nvPr/>
        </p:nvSpPr>
        <p:spPr>
          <a:xfrm>
            <a:off x="2732690" y="5864772"/>
            <a:ext cx="4267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Fig-16 : Output of 4 Bit Adder</a:t>
            </a:r>
          </a:p>
          <a:p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5D6258-703C-4A59-3467-2BF937F2BC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78BD5-7D9A-449E-A5D5-32559DAA1789}" type="slidenum">
              <a:rPr lang="en-IN" smtClean="0"/>
              <a:t>26</a:t>
            </a:fld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242E3C-78CF-1DA6-0ACA-0567F173F4C5}"/>
              </a:ext>
            </a:extLst>
          </p:cNvPr>
          <p:cNvSpPr txBox="1"/>
          <p:nvPr/>
        </p:nvSpPr>
        <p:spPr>
          <a:xfrm>
            <a:off x="8964377" y="4626223"/>
            <a:ext cx="2521665" cy="83099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2400" b="1" dirty="0"/>
              <a:t>  Transistors:</a:t>
            </a:r>
          </a:p>
          <a:p>
            <a:pPr algn="ctr"/>
            <a:r>
              <a:rPr lang="en-IN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IN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112</a:t>
            </a:r>
            <a:r>
              <a:rPr lang="en-I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mosfets</a:t>
            </a:r>
          </a:p>
        </p:txBody>
      </p:sp>
    </p:spTree>
    <p:extLst>
      <p:ext uri="{BB962C8B-B14F-4D97-AF65-F5344CB8AC3E}">
        <p14:creationId xmlns:p14="http://schemas.microsoft.com/office/powerpoint/2010/main" val="29081516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68D224-1B26-0F15-1D42-DCAD19C69A01}"/>
              </a:ext>
            </a:extLst>
          </p:cNvPr>
          <p:cNvSpPr txBox="1">
            <a:spLocks/>
          </p:cNvSpPr>
          <p:nvPr/>
        </p:nvSpPr>
        <p:spPr>
          <a:xfrm>
            <a:off x="281152" y="320656"/>
            <a:ext cx="10515600" cy="78232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 Bit Vedic Multiplier Using RCA</a:t>
            </a:r>
          </a:p>
        </p:txBody>
      </p:sp>
      <p:pic>
        <p:nvPicPr>
          <p:cNvPr id="3" name="Content Placeholder 4">
            <a:extLst>
              <a:ext uri="{FF2B5EF4-FFF2-40B4-BE49-F238E27FC236}">
                <a16:creationId xmlns:a16="http://schemas.microsoft.com/office/drawing/2014/main" id="{16D4A0CA-0777-9FD8-E2A7-A10DE8885E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4519" y="1318661"/>
            <a:ext cx="10817902" cy="458251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DF37755-6155-5A59-E5B0-789B52191CEA}"/>
              </a:ext>
            </a:extLst>
          </p:cNvPr>
          <p:cNvSpPr/>
          <p:nvPr/>
        </p:nvSpPr>
        <p:spPr>
          <a:xfrm>
            <a:off x="266664" y="320656"/>
            <a:ext cx="11644009" cy="6356932"/>
          </a:xfrm>
          <a:prstGeom prst="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582EE8-3952-A792-B72D-94A3DBBCFEDC}"/>
              </a:ext>
            </a:extLst>
          </p:cNvPr>
          <p:cNvSpPr txBox="1"/>
          <p:nvPr/>
        </p:nvSpPr>
        <p:spPr>
          <a:xfrm>
            <a:off x="1901814" y="6031257"/>
            <a:ext cx="37942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Fig-36 : Schematic of Multiplication</a:t>
            </a:r>
          </a:p>
          <a:p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1F3E27-A87C-D05B-053D-C9EDE0530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78BD5-7D9A-449E-A5D5-32559DAA1789}" type="slidenum">
              <a:rPr lang="en-IN" smtClean="0"/>
              <a:t>27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293238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3FE73-1F61-D55F-0AE1-FC19EF770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4628" y="601843"/>
            <a:ext cx="9929875" cy="802409"/>
          </a:xfrm>
        </p:spPr>
        <p:txBody>
          <a:bodyPr>
            <a:normAutofit/>
          </a:bodyPr>
          <a:lstStyle/>
          <a:p>
            <a:r>
              <a:rPr lang="en-IN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 Bit Vedic Multiplier: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F9E0417-B08D-806F-2BB1-B9B8F5470720}"/>
              </a:ext>
            </a:extLst>
          </p:cNvPr>
          <p:cNvSpPr/>
          <p:nvPr/>
        </p:nvSpPr>
        <p:spPr>
          <a:xfrm>
            <a:off x="273995" y="363642"/>
            <a:ext cx="11644009" cy="6356932"/>
          </a:xfrm>
          <a:prstGeom prst="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E2BFBF4-0A49-3FC2-9DC3-839E489D3EDB}"/>
                  </a:ext>
                </a:extLst>
              </p:cNvPr>
              <p:cNvSpPr txBox="1"/>
              <p:nvPr/>
            </p:nvSpPr>
            <p:spPr>
              <a:xfrm>
                <a:off x="8253312" y="1837084"/>
                <a:ext cx="2561191" cy="1829668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IN" sz="2400" b="1" dirty="0"/>
                  <a:t>   Delay :</a:t>
                </a:r>
              </a:p>
              <a:p>
                <a:r>
                  <a:rPr lang="en-IN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Ton=1.02ns</a:t>
                </a:r>
              </a:p>
              <a:p>
                <a:r>
                  <a:rPr lang="en-IN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Toff=0.82ns</a:t>
                </a:r>
              </a:p>
              <a:p>
                <a:r>
                  <a:rPr lang="en-IN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T=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𝑇𝑜𝑛</m:t>
                        </m:r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𝑇𝑜𝑓𝑓</m:t>
                        </m:r>
                      </m:num>
                      <m:den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IN" sz="2000" i="1" dirty="0">
                  <a:latin typeface="Times New Roman" panose="02020603050405020304" pitchFamily="18" charset="0"/>
                </a:endParaRPr>
              </a:p>
              <a:p>
                <a:r>
                  <a:rPr lang="en-IN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T=0.92ns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E2BFBF4-0A49-3FC2-9DC3-839E489D3E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3312" y="1837084"/>
                <a:ext cx="2561191" cy="1829668"/>
              </a:xfrm>
              <a:prstGeom prst="rect">
                <a:avLst/>
              </a:prstGeom>
              <a:blipFill>
                <a:blip r:embed="rId2"/>
                <a:stretch>
                  <a:fillRect t="-2310" b="-4290"/>
                </a:stretch>
              </a:blipFill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FE485307-ABB8-4CE0-DBD7-35BF6EA61B48}"/>
              </a:ext>
            </a:extLst>
          </p:cNvPr>
          <p:cNvSpPr txBox="1"/>
          <p:nvPr/>
        </p:nvSpPr>
        <p:spPr>
          <a:xfrm>
            <a:off x="8273074" y="4596052"/>
            <a:ext cx="2521665" cy="83099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2400" b="1" dirty="0"/>
              <a:t>  Transistors:</a:t>
            </a:r>
          </a:p>
          <a:p>
            <a:pPr algn="ctr"/>
            <a:r>
              <a:rPr lang="en-IN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IN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592</a:t>
            </a:r>
            <a:r>
              <a:rPr lang="en-I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mosfets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F479A1-DCA6-1573-782A-9C05AD125E10}"/>
              </a:ext>
            </a:extLst>
          </p:cNvPr>
          <p:cNvSpPr txBox="1"/>
          <p:nvPr/>
        </p:nvSpPr>
        <p:spPr>
          <a:xfrm>
            <a:off x="2225898" y="6025190"/>
            <a:ext cx="38701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Fig-6 : Symbol of 4 Bit Vedic Multiplier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8B1415-0EAF-19B6-03B1-8876F209AD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78BD5-7D9A-449E-A5D5-32559DAA1789}" type="slidenum">
              <a:rPr lang="en-IN" smtClean="0"/>
              <a:t>28</a:t>
            </a:fld>
            <a:endParaRPr lang="en-IN"/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16D4A0CA-0777-9FD8-E2A7-A10DE8885E4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17" t="3666" r="27163" b="4147"/>
          <a:stretch/>
        </p:blipFill>
        <p:spPr>
          <a:xfrm>
            <a:off x="1187777" y="1618379"/>
            <a:ext cx="5357402" cy="3999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5729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F8E92-722C-1A8C-A195-84EFF6A0F3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132" y="18255"/>
            <a:ext cx="10515600" cy="1325563"/>
          </a:xfrm>
        </p:spPr>
        <p:txBody>
          <a:bodyPr/>
          <a:lstStyle/>
          <a:p>
            <a:r>
              <a:rPr lang="en-IN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 For 4 Bit Vedic Using RCA Part1  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B7C4DA-87D6-AC3E-61CC-ED3CD87336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52F128A-6265-F5B8-FCFD-715B473229FA}"/>
              </a:ext>
            </a:extLst>
          </p:cNvPr>
          <p:cNvSpPr/>
          <p:nvPr/>
        </p:nvSpPr>
        <p:spPr>
          <a:xfrm>
            <a:off x="273995" y="364543"/>
            <a:ext cx="11644009" cy="6356932"/>
          </a:xfrm>
          <a:prstGeom prst="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E053EF7-6663-DC24-3470-26938CCCAE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49613" y="1281113"/>
            <a:ext cx="8406636" cy="441998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E99F94C-D7DC-E325-F6CC-86A7577BB612}"/>
              </a:ext>
            </a:extLst>
          </p:cNvPr>
          <p:cNvSpPr txBox="1"/>
          <p:nvPr/>
        </p:nvSpPr>
        <p:spPr>
          <a:xfrm>
            <a:off x="2847075" y="5876920"/>
            <a:ext cx="50449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Fig- 37: Output of 8 Bit Multiplier</a:t>
            </a:r>
          </a:p>
          <a:p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BCB72F-5CEA-312D-B6AF-1C4D4B489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78BD5-7D9A-449E-A5D5-32559DAA1789}" type="slidenum">
              <a:rPr lang="en-IN" smtClean="0"/>
              <a:t>29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662513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9F1509-75B1-AA12-B1C2-047EC9BDE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382" y="613823"/>
            <a:ext cx="10515600" cy="1325563"/>
          </a:xfrm>
        </p:spPr>
        <p:txBody>
          <a:bodyPr>
            <a:normAutofit/>
          </a:bodyPr>
          <a:lstStyle/>
          <a:p>
            <a:pPr algn="l">
              <a:lnSpc>
                <a:spcPct val="100000"/>
              </a:lnSpc>
            </a:pPr>
            <a:r>
              <a:rPr lang="en-US" b="1" i="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What is an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Multiplier </a:t>
            </a:r>
            <a:r>
              <a:rPr lang="en-US" b="1" i="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endParaRPr lang="en-US" b="0" i="0" dirty="0">
              <a:solidFill>
                <a:srgbClr val="666666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A32E7D-7C7C-2BF4-9896-654B384BE6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4931" y="1743240"/>
            <a:ext cx="10515600" cy="4351338"/>
          </a:xfrm>
        </p:spPr>
        <p:txBody>
          <a:bodyPr>
            <a:normAutofit/>
          </a:bodyPr>
          <a:lstStyle/>
          <a:p>
            <a:r>
              <a:rPr lang="en-US" sz="24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Multiplication is a mathematical operation that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 its simplest is an abbreviated process of adding an integer a specified of times.</a:t>
            </a:r>
          </a:p>
          <a:p>
            <a:r>
              <a:rPr lang="en-US" sz="24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Carries out arithmetic and logic operations on the Operands in computer .</a:t>
            </a:r>
          </a:p>
          <a:p>
            <a:pPr marL="0" indent="0">
              <a:buNone/>
            </a:pPr>
            <a:endParaRPr lang="en-US" sz="2400" i="0" dirty="0">
              <a:effectLst/>
            </a:endParaRPr>
          </a:p>
          <a:p>
            <a:pPr marL="0" indent="0">
              <a:buNone/>
            </a:pPr>
            <a:r>
              <a:rPr lang="en-US" sz="40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is Propagation Delay ?</a:t>
            </a:r>
          </a:p>
          <a:p>
            <a:pPr marL="0" indent="0">
              <a:buNone/>
            </a:pPr>
            <a:endParaRPr lang="en-US" sz="4000" b="1" i="0" dirty="0">
              <a:solidFill>
                <a:schemeClr val="accent1">
                  <a:lumMod val="75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average of time taken for output to change from low level to high level and high level to low level.</a:t>
            </a:r>
          </a:p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</a:t>
            </a:r>
            <a:r>
              <a:rPr lang="en-I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Tp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(</a:t>
            </a:r>
            <a:r>
              <a:rPr lang="en-I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TpHL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+ </a:t>
            </a:r>
            <a:r>
              <a:rPr lang="en-I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TpLH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/ 2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10E6B09-1C3A-D381-00C3-37FA4E5A5911}"/>
              </a:ext>
            </a:extLst>
          </p:cNvPr>
          <p:cNvSpPr/>
          <p:nvPr/>
        </p:nvSpPr>
        <p:spPr>
          <a:xfrm>
            <a:off x="252919" y="204281"/>
            <a:ext cx="11644009" cy="6356932"/>
          </a:xfrm>
          <a:prstGeom prst="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24978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F8E92-722C-1A8C-A195-84EFF6A0F3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132" y="18255"/>
            <a:ext cx="10515600" cy="1325563"/>
          </a:xfrm>
        </p:spPr>
        <p:txBody>
          <a:bodyPr/>
          <a:lstStyle/>
          <a:p>
            <a:r>
              <a:rPr lang="en-IN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 For 4 Bit Vedic Using RCA Part2  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B7C4DA-87D6-AC3E-61CC-ED3CD87336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52F128A-6265-F5B8-FCFD-715B473229FA}"/>
              </a:ext>
            </a:extLst>
          </p:cNvPr>
          <p:cNvSpPr/>
          <p:nvPr/>
        </p:nvSpPr>
        <p:spPr>
          <a:xfrm>
            <a:off x="273995" y="364543"/>
            <a:ext cx="11644009" cy="6356932"/>
          </a:xfrm>
          <a:prstGeom prst="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E053EF7-6663-DC24-3470-26938CCCAE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69432" y="1281113"/>
            <a:ext cx="7766998" cy="441998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E99F94C-D7DC-E325-F6CC-86A7577BB612}"/>
              </a:ext>
            </a:extLst>
          </p:cNvPr>
          <p:cNvSpPr txBox="1"/>
          <p:nvPr/>
        </p:nvSpPr>
        <p:spPr>
          <a:xfrm>
            <a:off x="2847075" y="5876920"/>
            <a:ext cx="50449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Fig- 37: Output of 8 Bit Multiplier</a:t>
            </a:r>
          </a:p>
          <a:p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BCB72F-5CEA-312D-B6AF-1C4D4B489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78BD5-7D9A-449E-A5D5-32559DAA1789}" type="slidenum">
              <a:rPr lang="en-IN" smtClean="0"/>
              <a:t>30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574163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84212AE-D5F0-B2A1-6835-F290A998A2B2}"/>
              </a:ext>
            </a:extLst>
          </p:cNvPr>
          <p:cNvSpPr txBox="1">
            <a:spLocks/>
          </p:cNvSpPr>
          <p:nvPr/>
        </p:nvSpPr>
        <p:spPr>
          <a:xfrm>
            <a:off x="749030" y="320656"/>
            <a:ext cx="10047722" cy="78232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 Bit Vedic Multiplier Demo Video :</a:t>
            </a:r>
          </a:p>
        </p:txBody>
      </p:sp>
      <p:pic>
        <p:nvPicPr>
          <p:cNvPr id="5" name="screencast_from_tuesday_21_november_2023_07_23_24_online_video_cuttercom">
            <a:hlinkClick r:id="" action="ppaction://media"/>
            <a:extLst>
              <a:ext uri="{FF2B5EF4-FFF2-40B4-BE49-F238E27FC236}">
                <a16:creationId xmlns:a16="http://schemas.microsoft.com/office/drawing/2014/main" id="{B4E921ED-E7AF-7898-7521-CAFC0C32381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9734" b="6666"/>
          <a:stretch/>
        </p:blipFill>
        <p:spPr>
          <a:xfrm>
            <a:off x="1580270" y="1102976"/>
            <a:ext cx="8385242" cy="487697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94FEC3E-34A8-C660-125A-14C0BE40C16E}"/>
              </a:ext>
            </a:extLst>
          </p:cNvPr>
          <p:cNvSpPr/>
          <p:nvPr/>
        </p:nvSpPr>
        <p:spPr>
          <a:xfrm>
            <a:off x="273995" y="362999"/>
            <a:ext cx="11644009" cy="6356932"/>
          </a:xfrm>
          <a:prstGeom prst="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10D065E-EA35-17F6-D3B0-1B2FE6FEF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78BD5-7D9A-449E-A5D5-32559DAA1789}" type="slidenum">
              <a:rPr lang="en-IN" smtClean="0"/>
              <a:t>31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30670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13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9F1509-75B1-AA12-B1C2-047EC9BDE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528" y="347322"/>
            <a:ext cx="10515600" cy="724511"/>
          </a:xfrm>
        </p:spPr>
        <p:txBody>
          <a:bodyPr>
            <a:normAutofit fontScale="90000"/>
          </a:bodyPr>
          <a:lstStyle/>
          <a:p>
            <a:pPr algn="l">
              <a:lnSpc>
                <a:spcPct val="100000"/>
              </a:lnSpc>
            </a:pP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COMPARISON</a:t>
            </a:r>
            <a:endParaRPr lang="en-US" b="0" i="0" dirty="0">
              <a:solidFill>
                <a:srgbClr val="666666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10E6B09-1C3A-D381-00C3-37FA4E5A5911}"/>
              </a:ext>
            </a:extLst>
          </p:cNvPr>
          <p:cNvSpPr/>
          <p:nvPr/>
        </p:nvSpPr>
        <p:spPr>
          <a:xfrm>
            <a:off x="252919" y="204281"/>
            <a:ext cx="11644009" cy="6356932"/>
          </a:xfrm>
          <a:prstGeom prst="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881F5EB7-7CD4-B1D0-88D0-601959D680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1675021"/>
              </p:ext>
            </p:extLst>
          </p:nvPr>
        </p:nvGraphicFramePr>
        <p:xfrm>
          <a:off x="829559" y="1300899"/>
          <a:ext cx="10416620" cy="466627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604155">
                  <a:extLst>
                    <a:ext uri="{9D8B030D-6E8A-4147-A177-3AD203B41FA5}">
                      <a16:colId xmlns:a16="http://schemas.microsoft.com/office/drawing/2014/main" val="3436896153"/>
                    </a:ext>
                  </a:extLst>
                </a:gridCol>
                <a:gridCol w="2604155">
                  <a:extLst>
                    <a:ext uri="{9D8B030D-6E8A-4147-A177-3AD203B41FA5}">
                      <a16:colId xmlns:a16="http://schemas.microsoft.com/office/drawing/2014/main" val="2875893657"/>
                    </a:ext>
                  </a:extLst>
                </a:gridCol>
                <a:gridCol w="2604155">
                  <a:extLst>
                    <a:ext uri="{9D8B030D-6E8A-4147-A177-3AD203B41FA5}">
                      <a16:colId xmlns:a16="http://schemas.microsoft.com/office/drawing/2014/main" val="2107774446"/>
                    </a:ext>
                  </a:extLst>
                </a:gridCol>
                <a:gridCol w="2604155">
                  <a:extLst>
                    <a:ext uri="{9D8B030D-6E8A-4147-A177-3AD203B41FA5}">
                      <a16:colId xmlns:a16="http://schemas.microsoft.com/office/drawing/2014/main" val="2967336830"/>
                    </a:ext>
                  </a:extLst>
                </a:gridCol>
              </a:tblGrid>
              <a:tr h="405597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Parameter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Delay (ns)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Power (μW)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PDP (pJ)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16298130"/>
                  </a:ext>
                </a:extLst>
              </a:tr>
              <a:tr h="405597">
                <a:tc>
                  <a:txBody>
                    <a:bodyPr/>
                    <a:lstStyle/>
                    <a:p>
                      <a:r>
                        <a:rPr lang="en-IN"/>
                        <a:t>Inverter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0.03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IN"/>
                        <a:t>13.3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IN"/>
                        <a:t>0.399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54090238"/>
                  </a:ext>
                </a:extLst>
              </a:tr>
              <a:tr h="405597">
                <a:tc>
                  <a:txBody>
                    <a:bodyPr/>
                    <a:lstStyle/>
                    <a:p>
                      <a:r>
                        <a:rPr lang="en-IN"/>
                        <a:t>NAND Gate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IN"/>
                        <a:t>0.24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IN"/>
                        <a:t>18.72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IN"/>
                        <a:t>4.492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59466565"/>
                  </a:ext>
                </a:extLst>
              </a:tr>
              <a:tr h="405597">
                <a:tc>
                  <a:txBody>
                    <a:bodyPr/>
                    <a:lstStyle/>
                    <a:p>
                      <a:r>
                        <a:rPr lang="en-IN"/>
                        <a:t>AND Gate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IN"/>
                        <a:t>0.22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28.32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IN"/>
                        <a:t>6.23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65060990"/>
                  </a:ext>
                </a:extLst>
              </a:tr>
              <a:tr h="405597">
                <a:tc>
                  <a:txBody>
                    <a:bodyPr/>
                    <a:lstStyle/>
                    <a:p>
                      <a:r>
                        <a:rPr lang="en-IN"/>
                        <a:t>OR Gate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IN"/>
                        <a:t>0.27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IN"/>
                        <a:t>32.18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IN"/>
                        <a:t>8.688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35732978"/>
                  </a:ext>
                </a:extLst>
              </a:tr>
              <a:tr h="405597">
                <a:tc>
                  <a:txBody>
                    <a:bodyPr/>
                    <a:lstStyle/>
                    <a:p>
                      <a:r>
                        <a:rPr lang="en-IN"/>
                        <a:t>XOR Gate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0.32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42.53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IN"/>
                        <a:t>4.67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31550045"/>
                  </a:ext>
                </a:extLst>
              </a:tr>
              <a:tr h="405597">
                <a:tc>
                  <a:txBody>
                    <a:bodyPr/>
                    <a:lstStyle/>
                    <a:p>
                      <a:r>
                        <a:rPr lang="en-IN"/>
                        <a:t>Half Adder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IN"/>
                        <a:t>0.35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84.82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IN"/>
                        <a:t>29.6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49433772"/>
                  </a:ext>
                </a:extLst>
              </a:tr>
              <a:tr h="405597">
                <a:tc>
                  <a:txBody>
                    <a:bodyPr/>
                    <a:lstStyle/>
                    <a:p>
                      <a:r>
                        <a:rPr lang="en-IN"/>
                        <a:t>Full Adder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IN"/>
                        <a:t>0.65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IN"/>
                        <a:t>220.41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IN"/>
                        <a:t>143.19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58078557"/>
                  </a:ext>
                </a:extLst>
              </a:tr>
              <a:tr h="610303">
                <a:tc>
                  <a:txBody>
                    <a:bodyPr/>
                    <a:lstStyle/>
                    <a:p>
                      <a:r>
                        <a:rPr lang="en-IN"/>
                        <a:t>2-bit vedic Multiplier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0.5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IN"/>
                        <a:t>140.58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70.25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7093033"/>
                  </a:ext>
                </a:extLst>
              </a:tr>
              <a:tr h="405597">
                <a:tc>
                  <a:txBody>
                    <a:bodyPr/>
                    <a:lstStyle/>
                    <a:p>
                      <a:r>
                        <a:rPr lang="en-IN"/>
                        <a:t>4 -bit VedicType 1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IN"/>
                        <a:t>1.43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IN"/>
                        <a:t>1429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2043.47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87046057"/>
                  </a:ext>
                </a:extLst>
              </a:tr>
              <a:tr h="405597">
                <a:tc>
                  <a:txBody>
                    <a:bodyPr/>
                    <a:lstStyle/>
                    <a:p>
                      <a:r>
                        <a:rPr lang="en-IN"/>
                        <a:t>4 -bit Vedic Type 2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IN"/>
                        <a:t>0.92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IN"/>
                        <a:t>1138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1046.96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395609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398366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9F1509-75B1-AA12-B1C2-047EC9BDE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382" y="613823"/>
            <a:ext cx="10515600" cy="1325563"/>
          </a:xfrm>
        </p:spPr>
        <p:txBody>
          <a:bodyPr>
            <a:normAutofit/>
          </a:bodyPr>
          <a:lstStyle/>
          <a:p>
            <a:pPr algn="l">
              <a:lnSpc>
                <a:spcPct val="100000"/>
              </a:lnSpc>
            </a:pPr>
            <a:r>
              <a:rPr lang="en-US" b="1" i="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APPLICATIONS</a:t>
            </a:r>
            <a:endParaRPr lang="en-US" b="0" i="0" dirty="0">
              <a:solidFill>
                <a:srgbClr val="666666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10E6B09-1C3A-D381-00C3-37FA4E5A5911}"/>
              </a:ext>
            </a:extLst>
          </p:cNvPr>
          <p:cNvSpPr/>
          <p:nvPr/>
        </p:nvSpPr>
        <p:spPr>
          <a:xfrm>
            <a:off x="252919" y="204281"/>
            <a:ext cx="11644009" cy="6356932"/>
          </a:xfrm>
          <a:prstGeom prst="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EF8434-854E-C1DB-E86E-4653336B7142}"/>
              </a:ext>
            </a:extLst>
          </p:cNvPr>
          <p:cNvSpPr txBox="1"/>
          <p:nvPr/>
        </p:nvSpPr>
        <p:spPr>
          <a:xfrm>
            <a:off x="962526" y="1939386"/>
            <a:ext cx="10254919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800" dirty="0"/>
              <a:t>It is used in DSP applications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800" dirty="0"/>
              <a:t>It is used for filters and Fourier Transform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800" dirty="0"/>
              <a:t>It is also used in ALU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800" dirty="0"/>
              <a:t>Embedded Systems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800" dirty="0"/>
              <a:t>Communications system in QAM , OFDM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800" dirty="0"/>
              <a:t>Machine Learning Matrix Multiplication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800" dirty="0"/>
              <a:t>Control System Controller design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32198287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8F6445-FBDA-BB02-0436-D62E8F6360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6384" y="2544120"/>
            <a:ext cx="6117077" cy="1325563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>
            <a:normAutofit/>
          </a:bodyPr>
          <a:lstStyle/>
          <a:p>
            <a:r>
              <a:rPr lang="en-IN" sz="60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Thank You….!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A46E7AD-968C-AABD-E7E0-511C4D939D09}"/>
              </a:ext>
            </a:extLst>
          </p:cNvPr>
          <p:cNvSpPr/>
          <p:nvPr/>
        </p:nvSpPr>
        <p:spPr>
          <a:xfrm>
            <a:off x="252919" y="204281"/>
            <a:ext cx="11644009" cy="6356932"/>
          </a:xfrm>
          <a:prstGeom prst="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471153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9FD7E-4D46-0534-A6AD-E42B1CBA92A9}"/>
              </a:ext>
            </a:extLst>
          </p:cNvPr>
          <p:cNvSpPr txBox="1">
            <a:spLocks/>
          </p:cNvSpPr>
          <p:nvPr/>
        </p:nvSpPr>
        <p:spPr>
          <a:xfrm>
            <a:off x="121829" y="176468"/>
            <a:ext cx="10527710" cy="68146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 Approach ..?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525495D5-5B02-5C31-99DD-1355A2E6244C}"/>
              </a:ext>
            </a:extLst>
          </p:cNvPr>
          <p:cNvSpPr/>
          <p:nvPr/>
        </p:nvSpPr>
        <p:spPr>
          <a:xfrm>
            <a:off x="252919" y="983417"/>
            <a:ext cx="11644009" cy="5711779"/>
          </a:xfrm>
          <a:prstGeom prst="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6ED0AF57-95A5-B951-1FDB-6D6ECFD720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8042" y="1131183"/>
            <a:ext cx="5373278" cy="5416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7005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512B3-5A9D-304B-0E1E-9BF63C8055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9302" y="532032"/>
            <a:ext cx="2381146" cy="584775"/>
          </a:xfrm>
          <a:noFill/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>
            <a:noAutofit/>
          </a:bodyPr>
          <a:lstStyle/>
          <a:p>
            <a:r>
              <a:rPr lang="en-IN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Inverter: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B806F57-DC6E-2F18-E986-FC556E1112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11" r="15611"/>
          <a:stretch/>
        </p:blipFill>
        <p:spPr>
          <a:xfrm>
            <a:off x="1038728" y="1308416"/>
            <a:ext cx="6586593" cy="4652764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A684561-C0EB-2FA6-2A86-6EDE0E96EB1E}"/>
              </a:ext>
            </a:extLst>
          </p:cNvPr>
          <p:cNvSpPr txBox="1"/>
          <p:nvPr/>
        </p:nvSpPr>
        <p:spPr>
          <a:xfrm>
            <a:off x="4566679" y="604432"/>
            <a:ext cx="14714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Y=</a:t>
            </a:r>
            <a:r>
              <a:rPr lang="en-IN" sz="3200" dirty="0">
                <a:solidFill>
                  <a:srgbClr val="040C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A’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441966A-C4E6-4F39-C39E-FB479EAE99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4985820"/>
              </p:ext>
            </p:extLst>
          </p:nvPr>
        </p:nvGraphicFramePr>
        <p:xfrm>
          <a:off x="9071552" y="722284"/>
          <a:ext cx="2081719" cy="1274566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040858">
                  <a:extLst>
                    <a:ext uri="{9D8B030D-6E8A-4147-A177-3AD203B41FA5}">
                      <a16:colId xmlns:a16="http://schemas.microsoft.com/office/drawing/2014/main" val="3590303706"/>
                    </a:ext>
                  </a:extLst>
                </a:gridCol>
                <a:gridCol w="1040861">
                  <a:extLst>
                    <a:ext uri="{9D8B030D-6E8A-4147-A177-3AD203B41FA5}">
                      <a16:colId xmlns:a16="http://schemas.microsoft.com/office/drawing/2014/main" val="2605489969"/>
                    </a:ext>
                  </a:extLst>
                </a:gridCol>
              </a:tblGrid>
              <a:tr h="336381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4989896"/>
                  </a:ext>
                </a:extLst>
              </a:tr>
              <a:tr h="454403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5537223"/>
                  </a:ext>
                </a:extLst>
              </a:tr>
              <a:tr h="454403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3686077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E3FB4C2-2F22-3A2E-3DBB-38BEE474B1AE}"/>
                  </a:ext>
                </a:extLst>
              </p:cNvPr>
              <p:cNvSpPr txBox="1"/>
              <p:nvPr/>
            </p:nvSpPr>
            <p:spPr>
              <a:xfrm>
                <a:off x="9071553" y="2514853"/>
                <a:ext cx="2081719" cy="1829668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IN" sz="2400" b="1" dirty="0"/>
                  <a:t>   Delay :</a:t>
                </a:r>
              </a:p>
              <a:p>
                <a:r>
                  <a:rPr lang="en-IN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Ton=0.04ns</a:t>
                </a:r>
              </a:p>
              <a:p>
                <a:r>
                  <a:rPr lang="en-IN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Toff=0.03ns</a:t>
                </a:r>
              </a:p>
              <a:p>
                <a:r>
                  <a:rPr lang="en-IN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T=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𝑇𝑜𝑛</m:t>
                        </m:r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𝑇𝑜𝑓𝑓</m:t>
                        </m:r>
                      </m:num>
                      <m:den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IN" sz="2000" i="1" dirty="0">
                  <a:latin typeface="Times New Roman" panose="02020603050405020304" pitchFamily="18" charset="0"/>
                </a:endParaRPr>
              </a:p>
              <a:p>
                <a:r>
                  <a:rPr lang="en-IN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T=0.03ns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E3FB4C2-2F22-3A2E-3DBB-38BEE474B1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71553" y="2514853"/>
                <a:ext cx="2081719" cy="1829668"/>
              </a:xfrm>
              <a:prstGeom prst="rect">
                <a:avLst/>
              </a:prstGeom>
              <a:blipFill>
                <a:blip r:embed="rId4"/>
                <a:stretch>
                  <a:fillRect t="-2318" b="-4636"/>
                </a:stretch>
              </a:blipFill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810477B4-F741-711A-57D5-7B797231D8B9}"/>
              </a:ext>
            </a:extLst>
          </p:cNvPr>
          <p:cNvSpPr txBox="1"/>
          <p:nvPr/>
        </p:nvSpPr>
        <p:spPr>
          <a:xfrm>
            <a:off x="9071553" y="4975963"/>
            <a:ext cx="2081719" cy="83099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IN" sz="2400" b="1" dirty="0"/>
              <a:t>  Transistors:</a:t>
            </a:r>
          </a:p>
          <a:p>
            <a:r>
              <a:rPr lang="en-IN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I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 </a:t>
            </a:r>
            <a:r>
              <a:rPr lang="en-IN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mosfets</a:t>
            </a:r>
            <a:endParaRPr lang="en-IN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536DC39-02D5-2B68-F979-E70B869FFB99}"/>
              </a:ext>
            </a:extLst>
          </p:cNvPr>
          <p:cNvSpPr/>
          <p:nvPr/>
        </p:nvSpPr>
        <p:spPr>
          <a:xfrm>
            <a:off x="273995" y="364543"/>
            <a:ext cx="11644009" cy="6356932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77BC33-96D5-86CE-85B5-0E86A82359CF}"/>
              </a:ext>
            </a:extLst>
          </p:cNvPr>
          <p:cNvSpPr txBox="1"/>
          <p:nvPr/>
        </p:nvSpPr>
        <p:spPr>
          <a:xfrm>
            <a:off x="2865296" y="6022982"/>
            <a:ext cx="35249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Fig-1 : Schematic of Inverter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299A7A7-9B9A-A10F-F0A4-458FFC9FB2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78BD5-7D9A-449E-A5D5-32559DAA1789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14438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C4DB1A-D082-AD65-7E17-B14CC0A4E5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7398" y="61062"/>
            <a:ext cx="10515600" cy="1325563"/>
          </a:xfrm>
        </p:spPr>
        <p:txBody>
          <a:bodyPr/>
          <a:lstStyle/>
          <a:p>
            <a:r>
              <a:rPr lang="en-IN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NAND: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B41E4102-B72A-DF3B-97A0-7E07087ED4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7885883"/>
              </p:ext>
            </p:extLst>
          </p:nvPr>
        </p:nvGraphicFramePr>
        <p:xfrm>
          <a:off x="8400058" y="791231"/>
          <a:ext cx="2445852" cy="209944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815284">
                  <a:extLst>
                    <a:ext uri="{9D8B030D-6E8A-4147-A177-3AD203B41FA5}">
                      <a16:colId xmlns:a16="http://schemas.microsoft.com/office/drawing/2014/main" val="168004585"/>
                    </a:ext>
                  </a:extLst>
                </a:gridCol>
                <a:gridCol w="815284">
                  <a:extLst>
                    <a:ext uri="{9D8B030D-6E8A-4147-A177-3AD203B41FA5}">
                      <a16:colId xmlns:a16="http://schemas.microsoft.com/office/drawing/2014/main" val="2872671672"/>
                    </a:ext>
                  </a:extLst>
                </a:gridCol>
                <a:gridCol w="815284">
                  <a:extLst>
                    <a:ext uri="{9D8B030D-6E8A-4147-A177-3AD203B41FA5}">
                      <a16:colId xmlns:a16="http://schemas.microsoft.com/office/drawing/2014/main" val="2974166782"/>
                    </a:ext>
                  </a:extLst>
                </a:gridCol>
              </a:tblGrid>
              <a:tr h="419888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4056282"/>
                  </a:ext>
                </a:extLst>
              </a:tr>
              <a:tr h="419888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0830052"/>
                  </a:ext>
                </a:extLst>
              </a:tr>
              <a:tr h="419888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7232365"/>
                  </a:ext>
                </a:extLst>
              </a:tr>
              <a:tr h="419888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2917475"/>
                  </a:ext>
                </a:extLst>
              </a:tr>
              <a:tr h="419888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5030239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C71D9B24-3175-F8CD-177B-6869B512C496}"/>
              </a:ext>
            </a:extLst>
          </p:cNvPr>
          <p:cNvSpPr txBox="1"/>
          <p:nvPr/>
        </p:nvSpPr>
        <p:spPr>
          <a:xfrm>
            <a:off x="3584624" y="382631"/>
            <a:ext cx="208660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Y=(</a:t>
            </a:r>
            <a:r>
              <a:rPr lang="en-IN" sz="3200" dirty="0">
                <a:solidFill>
                  <a:srgbClr val="040C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A.B)’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AF7F0BA-35AA-DFD8-0676-48C67D92AC2D}"/>
              </a:ext>
            </a:extLst>
          </p:cNvPr>
          <p:cNvSpPr/>
          <p:nvPr/>
        </p:nvSpPr>
        <p:spPr>
          <a:xfrm>
            <a:off x="273995" y="225355"/>
            <a:ext cx="11644009" cy="6356932"/>
          </a:xfrm>
          <a:prstGeom prst="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2D583D0-222E-B770-6408-B1E35A8A98B9}"/>
                  </a:ext>
                </a:extLst>
              </p:cNvPr>
              <p:cNvSpPr txBox="1"/>
              <p:nvPr/>
            </p:nvSpPr>
            <p:spPr>
              <a:xfrm>
                <a:off x="8400058" y="3261074"/>
                <a:ext cx="2445852" cy="1829668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IN" sz="2400" b="1" dirty="0"/>
                  <a:t>   Delay :</a:t>
                </a:r>
              </a:p>
              <a:p>
                <a:r>
                  <a:rPr lang="en-IN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Ton=0.06ns</a:t>
                </a:r>
              </a:p>
              <a:p>
                <a:r>
                  <a:rPr lang="en-IN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Toff=0.02ns</a:t>
                </a:r>
              </a:p>
              <a:p>
                <a:r>
                  <a:rPr lang="en-IN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T=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𝑇𝑜𝑛</m:t>
                        </m:r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𝑇𝑜𝑓𝑓</m:t>
                        </m:r>
                      </m:num>
                      <m:den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IN" sz="2000" i="1" dirty="0">
                  <a:latin typeface="Times New Roman" panose="02020603050405020304" pitchFamily="18" charset="0"/>
                </a:endParaRPr>
              </a:p>
              <a:p>
                <a:r>
                  <a:rPr lang="en-IN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T=0.04ns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2D583D0-222E-B770-6408-B1E35A8A98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0058" y="3261074"/>
                <a:ext cx="2445852" cy="1829668"/>
              </a:xfrm>
              <a:prstGeom prst="rect">
                <a:avLst/>
              </a:prstGeom>
              <a:blipFill>
                <a:blip r:embed="rId3"/>
                <a:stretch>
                  <a:fillRect t="-2318" b="-4636"/>
                </a:stretch>
              </a:blipFill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133E0027-7541-9713-8183-51373D5179E2}"/>
              </a:ext>
            </a:extLst>
          </p:cNvPr>
          <p:cNvSpPr txBox="1"/>
          <p:nvPr/>
        </p:nvSpPr>
        <p:spPr>
          <a:xfrm>
            <a:off x="8400058" y="5461145"/>
            <a:ext cx="2445852" cy="83099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IN" sz="2400" b="1" dirty="0"/>
              <a:t>  Transistors:</a:t>
            </a:r>
          </a:p>
          <a:p>
            <a:r>
              <a:rPr lang="en-IN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I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 </a:t>
            </a:r>
            <a:r>
              <a:rPr lang="en-IN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mosfets</a:t>
            </a:r>
            <a:endParaRPr lang="en-IN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73C64C-81B7-6741-089C-F4F83C4C86BE}"/>
              </a:ext>
            </a:extLst>
          </p:cNvPr>
          <p:cNvSpPr txBox="1"/>
          <p:nvPr/>
        </p:nvSpPr>
        <p:spPr>
          <a:xfrm>
            <a:off x="1495971" y="6156849"/>
            <a:ext cx="3948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Fig-2 : Schematic of NAND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771B16-8A3B-3411-5C89-F9C5F704DC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78BD5-7D9A-449E-A5D5-32559DAA1789}" type="slidenum">
              <a:rPr lang="en-IN" smtClean="0"/>
              <a:t>6</a:t>
            </a:fld>
            <a:endParaRPr lang="en-IN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1CA82B7-341C-806B-C37D-E720682839D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82" t="2763" r="6609" b="3102"/>
          <a:stretch/>
        </p:blipFill>
        <p:spPr>
          <a:xfrm>
            <a:off x="577398" y="1550918"/>
            <a:ext cx="7250919" cy="3770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7932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0C50F8-CFD0-6114-D2A2-110E4D43C0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7906" y="296787"/>
            <a:ext cx="10118335" cy="1028776"/>
          </a:xfrm>
        </p:spPr>
        <p:txBody>
          <a:bodyPr/>
          <a:lstStyle/>
          <a:p>
            <a:r>
              <a:rPr lang="en-IN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32B6861-26DF-1BB9-CC94-01912B211B6D}"/>
              </a:ext>
            </a:extLst>
          </p:cNvPr>
          <p:cNvSpPr txBox="1"/>
          <p:nvPr/>
        </p:nvSpPr>
        <p:spPr>
          <a:xfrm>
            <a:off x="5727073" y="472535"/>
            <a:ext cx="172831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Y=</a:t>
            </a:r>
            <a:r>
              <a:rPr lang="en-IN" sz="3200" dirty="0">
                <a:solidFill>
                  <a:srgbClr val="040C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A.B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53E30A7B-F437-FCF9-A580-36E9DE9E7A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7086664"/>
              </p:ext>
            </p:extLst>
          </p:nvPr>
        </p:nvGraphicFramePr>
        <p:xfrm>
          <a:off x="8566779" y="602744"/>
          <a:ext cx="2522754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0918">
                  <a:extLst>
                    <a:ext uri="{9D8B030D-6E8A-4147-A177-3AD203B41FA5}">
                      <a16:colId xmlns:a16="http://schemas.microsoft.com/office/drawing/2014/main" val="168004585"/>
                    </a:ext>
                  </a:extLst>
                </a:gridCol>
                <a:gridCol w="840918">
                  <a:extLst>
                    <a:ext uri="{9D8B030D-6E8A-4147-A177-3AD203B41FA5}">
                      <a16:colId xmlns:a16="http://schemas.microsoft.com/office/drawing/2014/main" val="2872671672"/>
                    </a:ext>
                  </a:extLst>
                </a:gridCol>
                <a:gridCol w="840918">
                  <a:extLst>
                    <a:ext uri="{9D8B030D-6E8A-4147-A177-3AD203B41FA5}">
                      <a16:colId xmlns:a16="http://schemas.microsoft.com/office/drawing/2014/main" val="2974166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40562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08300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72323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29174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5030239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3E4C42DD-C09F-B011-C978-4A04BAE0E68D}"/>
              </a:ext>
            </a:extLst>
          </p:cNvPr>
          <p:cNvSpPr/>
          <p:nvPr/>
        </p:nvSpPr>
        <p:spPr>
          <a:xfrm>
            <a:off x="273995" y="335770"/>
            <a:ext cx="11644009" cy="6356932"/>
          </a:xfrm>
          <a:prstGeom prst="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D3B19A1-A822-CB58-6660-5853E4B64667}"/>
                  </a:ext>
                </a:extLst>
              </p:cNvPr>
              <p:cNvSpPr txBox="1"/>
              <p:nvPr/>
            </p:nvSpPr>
            <p:spPr>
              <a:xfrm>
                <a:off x="8567868" y="2855407"/>
                <a:ext cx="2521665" cy="1829668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IN" sz="2400" b="1" dirty="0"/>
                  <a:t>   Delay :</a:t>
                </a:r>
              </a:p>
              <a:p>
                <a:r>
                  <a:rPr lang="en-IN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Ton=0.25ns</a:t>
                </a:r>
              </a:p>
              <a:p>
                <a:r>
                  <a:rPr lang="en-IN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Toff=0.19ns</a:t>
                </a:r>
              </a:p>
              <a:p>
                <a:r>
                  <a:rPr lang="en-IN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T=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𝑇𝑜𝑛</m:t>
                        </m:r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𝑇𝑜𝑓𝑓</m:t>
                        </m:r>
                      </m:num>
                      <m:den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IN" sz="2000" i="1" dirty="0">
                  <a:latin typeface="Times New Roman" panose="02020603050405020304" pitchFamily="18" charset="0"/>
                </a:endParaRPr>
              </a:p>
              <a:p>
                <a:r>
                  <a:rPr lang="en-IN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T=0.22ns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D3B19A1-A822-CB58-6660-5853E4B646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7868" y="2855407"/>
                <a:ext cx="2521665" cy="1829668"/>
              </a:xfrm>
              <a:prstGeom prst="rect">
                <a:avLst/>
              </a:prstGeom>
              <a:blipFill>
                <a:blip r:embed="rId3"/>
                <a:stretch>
                  <a:fillRect t="-2310" b="-4290"/>
                </a:stretch>
              </a:blipFill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3EC90094-4504-8D98-5E61-2E50F073674D}"/>
              </a:ext>
            </a:extLst>
          </p:cNvPr>
          <p:cNvSpPr txBox="1"/>
          <p:nvPr/>
        </p:nvSpPr>
        <p:spPr>
          <a:xfrm>
            <a:off x="8567868" y="5207645"/>
            <a:ext cx="2521665" cy="83099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2400" b="1" dirty="0"/>
              <a:t>  Transistors:</a:t>
            </a:r>
          </a:p>
          <a:p>
            <a:pPr algn="ctr"/>
            <a:r>
              <a:rPr lang="en-IN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I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 </a:t>
            </a:r>
            <a:r>
              <a:rPr lang="en-IN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mosfets</a:t>
            </a:r>
            <a:endParaRPr lang="en-IN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4A9324-0B4A-12FF-9917-333ADF8C92BD}"/>
              </a:ext>
            </a:extLst>
          </p:cNvPr>
          <p:cNvSpPr txBox="1"/>
          <p:nvPr/>
        </p:nvSpPr>
        <p:spPr>
          <a:xfrm>
            <a:off x="1860331" y="5930596"/>
            <a:ext cx="2963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Fig-4 : Schematic of AND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CF8998B-8841-579A-3DF9-809968C24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78BD5-7D9A-449E-A5D5-32559DAA1789}" type="slidenum">
              <a:rPr lang="en-IN" smtClean="0"/>
              <a:t>7</a:t>
            </a:fld>
            <a:endParaRPr lang="en-IN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5270D08-F7E2-8479-F302-CC5B2B31493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16" t="2315" r="27290" b="1561"/>
          <a:stretch/>
        </p:blipFill>
        <p:spPr>
          <a:xfrm>
            <a:off x="766812" y="1299751"/>
            <a:ext cx="5701365" cy="4656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3247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344BA-E571-4CFC-E5FF-357E775F5D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IN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NOR: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11B4D3-13C9-ED78-E9B3-F440E6B7CFC4}"/>
              </a:ext>
            </a:extLst>
          </p:cNvPr>
          <p:cNvSpPr txBox="1"/>
          <p:nvPr/>
        </p:nvSpPr>
        <p:spPr>
          <a:xfrm>
            <a:off x="5231842" y="453822"/>
            <a:ext cx="198608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Y=(</a:t>
            </a:r>
            <a:r>
              <a:rPr lang="en-IN" sz="3200" dirty="0">
                <a:solidFill>
                  <a:srgbClr val="040C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A+B)’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A77A39D-3C5B-1BD3-B296-CA06D36077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2404127"/>
              </p:ext>
            </p:extLst>
          </p:nvPr>
        </p:nvGraphicFramePr>
        <p:xfrm>
          <a:off x="8480808" y="631530"/>
          <a:ext cx="2646294" cy="209944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882098">
                  <a:extLst>
                    <a:ext uri="{9D8B030D-6E8A-4147-A177-3AD203B41FA5}">
                      <a16:colId xmlns:a16="http://schemas.microsoft.com/office/drawing/2014/main" val="168004585"/>
                    </a:ext>
                  </a:extLst>
                </a:gridCol>
                <a:gridCol w="882098">
                  <a:extLst>
                    <a:ext uri="{9D8B030D-6E8A-4147-A177-3AD203B41FA5}">
                      <a16:colId xmlns:a16="http://schemas.microsoft.com/office/drawing/2014/main" val="2872671672"/>
                    </a:ext>
                  </a:extLst>
                </a:gridCol>
                <a:gridCol w="882098">
                  <a:extLst>
                    <a:ext uri="{9D8B030D-6E8A-4147-A177-3AD203B41FA5}">
                      <a16:colId xmlns:a16="http://schemas.microsoft.com/office/drawing/2014/main" val="2974166782"/>
                    </a:ext>
                  </a:extLst>
                </a:gridCol>
              </a:tblGrid>
              <a:tr h="419888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4056282"/>
                  </a:ext>
                </a:extLst>
              </a:tr>
              <a:tr h="419888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0830052"/>
                  </a:ext>
                </a:extLst>
              </a:tr>
              <a:tr h="419888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7232365"/>
                  </a:ext>
                </a:extLst>
              </a:tr>
              <a:tr h="419888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2917475"/>
                  </a:ext>
                </a:extLst>
              </a:tr>
              <a:tr h="419888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5030239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B68604E4-1D46-6D48-8E19-6BFF163044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4898" y="1140738"/>
            <a:ext cx="5450471" cy="480811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638BFF8-A3E8-D25B-1B52-F355DFB56786}"/>
              </a:ext>
            </a:extLst>
          </p:cNvPr>
          <p:cNvSpPr/>
          <p:nvPr/>
        </p:nvSpPr>
        <p:spPr>
          <a:xfrm>
            <a:off x="273994" y="364543"/>
            <a:ext cx="11644009" cy="6356932"/>
          </a:xfrm>
          <a:prstGeom prst="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CE0F407-074F-9C56-4E6E-01980A6B33D7}"/>
                  </a:ext>
                </a:extLst>
              </p:cNvPr>
              <p:cNvSpPr txBox="1"/>
              <p:nvPr/>
            </p:nvSpPr>
            <p:spPr>
              <a:xfrm>
                <a:off x="8531163" y="3028554"/>
                <a:ext cx="2646294" cy="1829668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IN" sz="2400" b="1" dirty="0"/>
                  <a:t>   Delay :</a:t>
                </a:r>
              </a:p>
              <a:p>
                <a:r>
                  <a:rPr lang="en-IN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Ton=0.060ns</a:t>
                </a:r>
              </a:p>
              <a:p>
                <a:r>
                  <a:rPr lang="en-IN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Toff=0.067ns</a:t>
                </a:r>
              </a:p>
              <a:p>
                <a:r>
                  <a:rPr lang="en-IN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T=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𝑇𝑜𝑛</m:t>
                        </m:r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𝑇𝑜𝑓𝑓</m:t>
                        </m:r>
                      </m:num>
                      <m:den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IN" sz="2000" i="1" dirty="0">
                  <a:latin typeface="Times New Roman" panose="02020603050405020304" pitchFamily="18" charset="0"/>
                </a:endParaRPr>
              </a:p>
              <a:p>
                <a:r>
                  <a:rPr lang="en-IN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T=0.0635ns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CE0F407-074F-9C56-4E6E-01980A6B33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1163" y="3028554"/>
                <a:ext cx="2646294" cy="1829668"/>
              </a:xfrm>
              <a:prstGeom prst="rect">
                <a:avLst/>
              </a:prstGeom>
              <a:blipFill>
                <a:blip r:embed="rId3"/>
                <a:stretch>
                  <a:fillRect t="-2318" b="-4636"/>
                </a:stretch>
              </a:blipFill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4865B1AD-1D05-43AA-087B-3F0E28165D59}"/>
              </a:ext>
            </a:extLst>
          </p:cNvPr>
          <p:cNvSpPr txBox="1"/>
          <p:nvPr/>
        </p:nvSpPr>
        <p:spPr>
          <a:xfrm>
            <a:off x="8480808" y="5294219"/>
            <a:ext cx="2646294" cy="83099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IN" sz="2400" b="1" dirty="0"/>
              <a:t>  Transistors:</a:t>
            </a:r>
          </a:p>
          <a:p>
            <a:r>
              <a:rPr lang="en-IN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I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 </a:t>
            </a:r>
            <a:r>
              <a:rPr lang="en-IN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mosfets</a:t>
            </a:r>
            <a:endParaRPr lang="en-IN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16A8B82-4417-A78C-6CA9-428C1AF8FAF1}"/>
              </a:ext>
            </a:extLst>
          </p:cNvPr>
          <p:cNvSpPr txBox="1"/>
          <p:nvPr/>
        </p:nvSpPr>
        <p:spPr>
          <a:xfrm>
            <a:off x="2039007" y="6014675"/>
            <a:ext cx="3930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Fig-3 : Schematic of NOR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27CE676-11CC-EB96-D7B8-C12C771A9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78BD5-7D9A-449E-A5D5-32559DAA1789}" type="slidenum">
              <a:rPr lang="en-IN" smtClean="0"/>
              <a:t>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741166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C80C09-9622-AF08-C988-B351E5A5EE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6442" y="143603"/>
            <a:ext cx="9611710" cy="1325563"/>
          </a:xfrm>
        </p:spPr>
        <p:txBody>
          <a:bodyPr/>
          <a:lstStyle/>
          <a:p>
            <a:r>
              <a:rPr lang="en-IN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89F5C5-00F4-60E1-7C82-C84F9248ABF9}"/>
              </a:ext>
            </a:extLst>
          </p:cNvPr>
          <p:cNvSpPr txBox="1"/>
          <p:nvPr/>
        </p:nvSpPr>
        <p:spPr>
          <a:xfrm>
            <a:off x="5265681" y="576923"/>
            <a:ext cx="166063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Y=</a:t>
            </a:r>
            <a:r>
              <a:rPr lang="en-IN" sz="3200" dirty="0">
                <a:solidFill>
                  <a:srgbClr val="040C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A+B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F7FF702-7FBE-71E5-D8C3-D84ADCADE1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6988234"/>
              </p:ext>
            </p:extLst>
          </p:nvPr>
        </p:nvGraphicFramePr>
        <p:xfrm>
          <a:off x="8510958" y="509922"/>
          <a:ext cx="2539662" cy="2039844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846554">
                  <a:extLst>
                    <a:ext uri="{9D8B030D-6E8A-4147-A177-3AD203B41FA5}">
                      <a16:colId xmlns:a16="http://schemas.microsoft.com/office/drawing/2014/main" val="168004585"/>
                    </a:ext>
                  </a:extLst>
                </a:gridCol>
                <a:gridCol w="846554">
                  <a:extLst>
                    <a:ext uri="{9D8B030D-6E8A-4147-A177-3AD203B41FA5}">
                      <a16:colId xmlns:a16="http://schemas.microsoft.com/office/drawing/2014/main" val="2872671672"/>
                    </a:ext>
                  </a:extLst>
                </a:gridCol>
                <a:gridCol w="846554">
                  <a:extLst>
                    <a:ext uri="{9D8B030D-6E8A-4147-A177-3AD203B41FA5}">
                      <a16:colId xmlns:a16="http://schemas.microsoft.com/office/drawing/2014/main" val="297416678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4056282"/>
                  </a:ext>
                </a:extLst>
              </a:tr>
              <a:tr h="418521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0830052"/>
                  </a:ext>
                </a:extLst>
              </a:tr>
              <a:tr h="418521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7232365"/>
                  </a:ext>
                </a:extLst>
              </a:tr>
              <a:tr h="418521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2917475"/>
                  </a:ext>
                </a:extLst>
              </a:tr>
              <a:tr h="418521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5030239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43AE1C04-5068-2733-3986-CF5372CF114D}"/>
              </a:ext>
            </a:extLst>
          </p:cNvPr>
          <p:cNvSpPr/>
          <p:nvPr/>
        </p:nvSpPr>
        <p:spPr>
          <a:xfrm>
            <a:off x="273995" y="357465"/>
            <a:ext cx="11644009" cy="6356932"/>
          </a:xfrm>
          <a:prstGeom prst="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81FBDDA-7F2E-9955-8393-D481ED1F3287}"/>
                  </a:ext>
                </a:extLst>
              </p:cNvPr>
              <p:cNvSpPr txBox="1"/>
              <p:nvPr/>
            </p:nvSpPr>
            <p:spPr>
              <a:xfrm>
                <a:off x="8542075" y="2963871"/>
                <a:ext cx="2521665" cy="1829668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IN" sz="2400" b="1" dirty="0"/>
                  <a:t>   Delay :</a:t>
                </a:r>
              </a:p>
              <a:p>
                <a:r>
                  <a:rPr lang="en-IN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Ton=0.3ns</a:t>
                </a:r>
              </a:p>
              <a:p>
                <a:r>
                  <a:rPr lang="en-IN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Toff=0.25ns</a:t>
                </a:r>
              </a:p>
              <a:p>
                <a:r>
                  <a:rPr lang="en-IN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T=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𝑇𝑜𝑛</m:t>
                        </m:r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𝑇𝑜𝑓𝑓</m:t>
                        </m:r>
                      </m:num>
                      <m:den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IN" sz="2000" i="1" dirty="0">
                  <a:latin typeface="Times New Roman" panose="02020603050405020304" pitchFamily="18" charset="0"/>
                </a:endParaRPr>
              </a:p>
              <a:p>
                <a:r>
                  <a:rPr lang="en-IN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T=0.27ns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81FBDDA-7F2E-9955-8393-D481ED1F32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2075" y="2963871"/>
                <a:ext cx="2521665" cy="1829668"/>
              </a:xfrm>
              <a:prstGeom prst="rect">
                <a:avLst/>
              </a:prstGeom>
              <a:blipFill>
                <a:blip r:embed="rId2"/>
                <a:stretch>
                  <a:fillRect t="-2318" b="-4636"/>
                </a:stretch>
              </a:blipFill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A87DD658-C801-B27A-6A6B-157911AF572C}"/>
              </a:ext>
            </a:extLst>
          </p:cNvPr>
          <p:cNvSpPr txBox="1"/>
          <p:nvPr/>
        </p:nvSpPr>
        <p:spPr>
          <a:xfrm>
            <a:off x="8567868" y="5207645"/>
            <a:ext cx="2521665" cy="83099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2400" b="1" dirty="0"/>
              <a:t>  Transistors:</a:t>
            </a:r>
          </a:p>
          <a:p>
            <a:pPr algn="ctr"/>
            <a:r>
              <a:rPr lang="en-IN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I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 </a:t>
            </a:r>
            <a:r>
              <a:rPr lang="en-IN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mosfets</a:t>
            </a:r>
            <a:endParaRPr lang="en-IN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3C140F-F458-76D2-F7A0-33AE2E204604}"/>
              </a:ext>
            </a:extLst>
          </p:cNvPr>
          <p:cNvSpPr txBox="1"/>
          <p:nvPr/>
        </p:nvSpPr>
        <p:spPr>
          <a:xfrm>
            <a:off x="2249214" y="5822731"/>
            <a:ext cx="36470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Fig-5 : Schematic of OR</a:t>
            </a:r>
          </a:p>
          <a:p>
            <a:endParaRPr lang="en-IN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89CD7B9-11BD-D368-E936-6059EF3F0E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78BD5-7D9A-449E-A5D5-32559DAA1789}" type="slidenum">
              <a:rPr lang="en-IN" smtClean="0"/>
              <a:t>9</a:t>
            </a:fld>
            <a:endParaRPr lang="en-IN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1F5D244-7E19-2633-BAEF-454D78FBCB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587" y="1552525"/>
            <a:ext cx="7411453" cy="3600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610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906</TotalTime>
  <Words>1274</Words>
  <Application>Microsoft Office PowerPoint</Application>
  <PresentationFormat>Widescreen</PresentationFormat>
  <Paragraphs>472</Paragraphs>
  <Slides>34</Slides>
  <Notes>5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0" baseType="lpstr">
      <vt:lpstr>Arial</vt:lpstr>
      <vt:lpstr>Calibri</vt:lpstr>
      <vt:lpstr>Calibri Light</vt:lpstr>
      <vt:lpstr>Cambria Math</vt:lpstr>
      <vt:lpstr>Times New Roman</vt:lpstr>
      <vt:lpstr>Office Theme</vt:lpstr>
      <vt:lpstr>4 BIT Vedic Multiplier</vt:lpstr>
      <vt:lpstr>AIM</vt:lpstr>
      <vt:lpstr>What is an Multiplier ?</vt:lpstr>
      <vt:lpstr>PowerPoint Presentation</vt:lpstr>
      <vt:lpstr>Inverter:</vt:lpstr>
      <vt:lpstr>NAND:</vt:lpstr>
      <vt:lpstr>AND:</vt:lpstr>
      <vt:lpstr>NOR:</vt:lpstr>
      <vt:lpstr>OR:</vt:lpstr>
      <vt:lpstr>XOR:</vt:lpstr>
      <vt:lpstr>Half-Adder</vt:lpstr>
      <vt:lpstr>Output For Half- Adder:</vt:lpstr>
      <vt:lpstr>Full Adder</vt:lpstr>
      <vt:lpstr>Output For Full Adder:</vt:lpstr>
      <vt:lpstr>Full Adder Using Gates</vt:lpstr>
      <vt:lpstr>Output For Full Adder Using Gates:</vt:lpstr>
      <vt:lpstr>PowerPoint Presentation</vt:lpstr>
      <vt:lpstr>4 Bit Normal Multiplier:</vt:lpstr>
      <vt:lpstr>Output For 4 Bit Multiplier  :</vt:lpstr>
      <vt:lpstr>PowerPoint Presentation</vt:lpstr>
      <vt:lpstr>4 Bit Vedic Using Gates:</vt:lpstr>
      <vt:lpstr>Output For 4 Bit Vedic Using Gates:</vt:lpstr>
      <vt:lpstr>2 Bit Vedic Multiplier:</vt:lpstr>
      <vt:lpstr>Output For 2 Bit Vedic Multiplier  :</vt:lpstr>
      <vt:lpstr>4 Bit RC Adder </vt:lpstr>
      <vt:lpstr>Output For 4 Bit RC Adder :</vt:lpstr>
      <vt:lpstr>PowerPoint Presentation</vt:lpstr>
      <vt:lpstr>4 Bit Vedic Multiplier:</vt:lpstr>
      <vt:lpstr>Output For 4 Bit Vedic Using RCA Part1  :</vt:lpstr>
      <vt:lpstr>Output For 4 Bit Vedic Using RCA Part2  :</vt:lpstr>
      <vt:lpstr>PowerPoint Presentation</vt:lpstr>
      <vt:lpstr>COMPARISON</vt:lpstr>
      <vt:lpstr>APPLICATIONS</vt:lpstr>
      <vt:lpstr>Thank You….!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ALU</dc:title>
  <dc:creator>Sahil</dc:creator>
  <cp:lastModifiedBy>yadavsk098@gmail.com</cp:lastModifiedBy>
  <cp:revision>31</cp:revision>
  <dcterms:created xsi:type="dcterms:W3CDTF">2023-11-20T20:55:37Z</dcterms:created>
  <dcterms:modified xsi:type="dcterms:W3CDTF">2024-11-17T18:01:53Z</dcterms:modified>
</cp:coreProperties>
</file>